
<file path=[Content_Types].xml><?xml version="1.0" encoding="utf-8"?>
<Types xmlns="http://schemas.openxmlformats.org/package/2006/content-types">
  <Default Extension="jpeg" ContentType="image/jpeg"/>
  <Default Extension="wav" ContentType="audio/x-wav"/>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8"/>
  </p:notesMasterIdLst>
  <p:sldIdLst>
    <p:sldId id="256" r:id="rId4"/>
    <p:sldId id="257" r:id="rId5"/>
    <p:sldId id="258" r:id="rId6"/>
    <p:sldId id="259" r:id="rId7"/>
    <p:sldId id="288" r:id="rId9"/>
    <p:sldId id="289" r:id="rId10"/>
    <p:sldId id="260" r:id="rId11"/>
    <p:sldId id="262" r:id="rId12"/>
    <p:sldId id="290" r:id="rId13"/>
    <p:sldId id="261" r:id="rId14"/>
    <p:sldId id="267" r:id="rId15"/>
    <p:sldId id="269" r:id="rId16"/>
    <p:sldId id="270" r:id="rId17"/>
    <p:sldId id="271" r:id="rId18"/>
    <p:sldId id="272" r:id="rId19"/>
    <p:sldId id="274" r:id="rId20"/>
    <p:sldId id="275" r:id="rId21"/>
    <p:sldId id="276" r:id="rId22"/>
    <p:sldId id="279" r:id="rId23"/>
    <p:sldId id="281" r:id="rId24"/>
    <p:sldId id="283" r:id="rId25"/>
    <p:sldId id="284" r:id="rId26"/>
    <p:sldId id="286" r:id="rId27"/>
    <p:sldId id="292" r:id="rId28"/>
    <p:sldId id="293" r:id="rId29"/>
    <p:sldId id="294" r:id="rId30"/>
    <p:sldId id="287" r:id="rId31"/>
    <p:sldId id="291" r:id="rId32"/>
  </p:sldIdLst>
  <p:sldSz cx="9144000" cy="6858000" type="screen4x3"/>
  <p:notesSz cx="6858000" cy="9144000"/>
  <p:defaultTextStyle>
    <a:defPPr>
      <a:defRPr lang="en-GB"/>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669"/>
    <p:restoredTop sz="71959"/>
  </p:normalViewPr>
  <p:slideViewPr>
    <p:cSldViewPr showGuides="1">
      <p:cViewPr varScale="1">
        <p:scale>
          <a:sx n="73" d="100"/>
          <a:sy n="73" d="100"/>
        </p:scale>
        <p:origin x="147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notesMaster" Target="notesMasters/notesMaster1.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124"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Click to edit Master text styles</a:t>
            </a:r>
            <a:endPar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Second level</a:t>
            </a:r>
            <a:endPar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Third level</a:t>
            </a:r>
            <a:endPar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Fourth level</a:t>
            </a:r>
            <a:endPar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Fifth level</a:t>
            </a:r>
            <a:endPar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EE106499-4886-45A9-A1B3-56DCA35D7D25}" type="slidenum">
              <a:rPr kumimoji="0" lang="en-GB" alt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10243" name="Rectangle 2"/>
          <p:cNvSpPr>
            <a:spLocks noRot="1" noTextEdit="1"/>
          </p:cNvSpPr>
          <p:nvPr>
            <p:ph type="sldImg"/>
          </p:nvPr>
        </p:nvSpPr>
        <p:spPr>
          <a:ln/>
        </p:spPr>
      </p:sp>
      <p:sp>
        <p:nvSpPr>
          <p:cNvPr id="10244" name="Rectangle 3"/>
          <p:cNvSpPr>
            <a:spLocks noGrp="1"/>
          </p:cNvSpPr>
          <p:nvPr>
            <p:ph type="body" idx="1"/>
          </p:nvPr>
        </p:nvSpPr>
        <p:spPr>
          <a:ln/>
        </p:spPr>
        <p:txBody>
          <a:bodyPr wrap="square" lIns="91440" tIns="45720" rIns="91440" bIns="45720" anchor="t"/>
          <a:p>
            <a:pPr lvl="0" eaLnBrk="1" hangingPunct="1"/>
            <a:r>
              <a:rPr lang="en-GB" altLang="en-US" dirty="0"/>
              <a:t>Childhood – doctors and nurses, mom and dads – a basis for defining human relationships.  Even dolls and toys are examples of miniature models of the real world.  Play is a model of living and learning in safety.</a:t>
            </a:r>
            <a:endParaRPr lang="en-GB" altLang="en-US" dirty="0"/>
          </a:p>
          <a:p>
            <a:pPr lvl="0" eaLnBrk="1" hangingPunct="1"/>
            <a:r>
              <a:rPr lang="en-GB" altLang="en-US" dirty="0"/>
              <a:t>Language – symbols used to convey or express something (feelings, situations, events or otherwise).  A model for bringing the world under control.</a:t>
            </a:r>
            <a:endParaRPr lang="en-GB" altLang="en-US" dirty="0"/>
          </a:p>
          <a:p>
            <a:pPr lvl="0" eaLnBrk="1" hangingPunct="1"/>
            <a:r>
              <a:rPr lang="en-GB" altLang="en-US" dirty="0"/>
              <a:t>Maps – models of the world to help orientate us and define boundaries.  You don’t, of course, see the boundaries when you’re high up in the sky in a plane!  Maps even help us to define properties of different parts of the world.</a:t>
            </a:r>
            <a:endParaRPr lang="en-GB" altLang="en-US" dirty="0"/>
          </a:p>
          <a:p>
            <a:pPr lvl="0" eaLnBrk="1" hangingPunct="1"/>
            <a:r>
              <a:rPr lang="en-GB" altLang="en-US" dirty="0"/>
              <a:t>Recipes – model of a sequence of things to do to get a certain outcome eg ginger cake</a:t>
            </a:r>
            <a:endParaRPr lang="en-GB" altLang="en-US" dirty="0"/>
          </a:p>
          <a:p>
            <a:pPr lvl="0" eaLnBrk="1" hangingPunct="1"/>
            <a:r>
              <a:rPr lang="en-GB" altLang="en-US" dirty="0"/>
              <a:t>Logic – a model of how to settle an argument</a:t>
            </a:r>
            <a:endParaRPr lang="en-GB"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31747" name="Rectangle 2"/>
          <p:cNvSpPr>
            <a:spLocks noRot="1" noTextEdit="1"/>
          </p:cNvSpPr>
          <p:nvPr>
            <p:ph type="sldImg"/>
          </p:nvPr>
        </p:nvSpPr>
        <p:spPr>
          <a:ln/>
        </p:spPr>
      </p:sp>
      <p:sp>
        <p:nvSpPr>
          <p:cNvPr id="31748" name="Rectangle 3"/>
          <p:cNvSpPr>
            <a:spLocks noGrp="1"/>
          </p:cNvSpPr>
          <p:nvPr>
            <p:ph type="body" idx="1"/>
          </p:nvPr>
        </p:nvSpPr>
        <p:spPr>
          <a:ln/>
        </p:spPr>
        <p:txBody>
          <a:bodyPr wrap="square" lIns="91440" tIns="45720" rIns="91440" bIns="45720" anchor="t"/>
          <a:p>
            <a:pPr lvl="0" eaLnBrk="1" hangingPunct="1"/>
            <a:r>
              <a:rPr lang="en-GB" altLang="en-US" dirty="0"/>
              <a:t>Analysis of 2,500 tape recorded consultations by over 100 doctors</a:t>
            </a:r>
            <a:endParaRPr lang="en-GB" altLang="en-US" dirty="0"/>
          </a:p>
          <a:p>
            <a:pPr lvl="0" eaLnBrk="1" hangingPunct="1"/>
            <a:r>
              <a:rPr lang="en-GB" altLang="en-US" dirty="0"/>
              <a:t>Consulting styles</a:t>
            </a:r>
            <a:endParaRPr lang="en-GB" altLang="en-US" dirty="0"/>
          </a:p>
          <a:p>
            <a:pPr lvl="1" eaLnBrk="1" hangingPunct="1"/>
            <a:r>
              <a:rPr lang="en-GB" altLang="en-US" dirty="0"/>
              <a:t>Doctor centred, Patient centred</a:t>
            </a:r>
            <a:endParaRPr lang="en-GB" altLang="en-US" dirty="0"/>
          </a:p>
          <a:p>
            <a:pPr lvl="0" eaLnBrk="1" hangingPunct="1"/>
            <a:r>
              <a:rPr lang="en-GB" altLang="en-US" u="sng" dirty="0"/>
              <a:t>Doctors Talking to patients</a:t>
            </a:r>
            <a:endParaRPr lang="en-GB" altLang="en-US" u="sng" dirty="0"/>
          </a:p>
          <a:p>
            <a:pPr lvl="0" eaLnBrk="1" hangingPunct="1"/>
            <a:r>
              <a:rPr lang="en-GB" altLang="en-US" dirty="0"/>
              <a:t>6 “phases” forming a logical structure to the consultation.</a:t>
            </a:r>
            <a:endParaRPr lang="en-GB" altLang="en-US" dirty="0"/>
          </a:p>
          <a:p>
            <a:pPr lvl="1" eaLnBrk="1" hangingPunct="1"/>
            <a:r>
              <a:rPr lang="en-GB" altLang="en-US" dirty="0"/>
              <a:t>Establishing a relationship</a:t>
            </a:r>
            <a:endParaRPr lang="en-GB" altLang="en-US" dirty="0"/>
          </a:p>
          <a:p>
            <a:pPr lvl="1" eaLnBrk="1" hangingPunct="1"/>
            <a:r>
              <a:rPr lang="en-GB" altLang="en-US" dirty="0"/>
              <a:t>Why has the patient come</a:t>
            </a:r>
            <a:endParaRPr lang="en-GB" altLang="en-US" dirty="0"/>
          </a:p>
          <a:p>
            <a:pPr lvl="1" eaLnBrk="1" hangingPunct="1"/>
            <a:r>
              <a:rPr lang="en-GB" altLang="en-US" dirty="0"/>
              <a:t>Verbal and/or physical examination</a:t>
            </a:r>
            <a:endParaRPr lang="en-GB" altLang="en-US" dirty="0"/>
          </a:p>
          <a:p>
            <a:pPr lvl="1" eaLnBrk="1" hangingPunct="1"/>
            <a:r>
              <a:rPr lang="en-GB" altLang="en-US" dirty="0"/>
              <a:t>Considering the condition – the doctor, doctor and patient or the patient (in that order)</a:t>
            </a:r>
            <a:endParaRPr lang="en-GB" altLang="en-US" dirty="0"/>
          </a:p>
          <a:p>
            <a:pPr lvl="1" eaLnBrk="1" hangingPunct="1"/>
            <a:r>
              <a:rPr lang="en-GB" altLang="en-US" dirty="0"/>
              <a:t>Further investigation or treatment</a:t>
            </a:r>
            <a:endParaRPr lang="en-GB" altLang="en-US" dirty="0"/>
          </a:p>
          <a:p>
            <a:pPr lvl="1" eaLnBrk="1" hangingPunct="1"/>
            <a:r>
              <a:rPr lang="en-GB" altLang="en-US" dirty="0"/>
              <a:t>Termination</a:t>
            </a:r>
            <a:endParaRPr lang="en-GB" altLang="en-US" dirty="0"/>
          </a:p>
          <a:p>
            <a:pPr lvl="1" eaLnBrk="1" hangingPunct="1"/>
            <a:endParaRPr lang="en-GB" altLang="en-US" dirty="0"/>
          </a:p>
          <a:p>
            <a:pPr lvl="1" eaLnBrk="1" hangingPunct="1"/>
            <a:r>
              <a:rPr lang="en-GB" altLang="en-US" dirty="0"/>
              <a:t>Dysfunctional consultations are particularly likely if phases 2 and 4 are skimmed over.</a:t>
            </a:r>
            <a:endParaRPr lang="en-GB" altLang="en-US" dirty="0"/>
          </a:p>
          <a:p>
            <a:pPr lvl="1" eaLnBrk="1" hangingPunct="1"/>
            <a:r>
              <a:rPr lang="en-GB" altLang="en-US" dirty="0"/>
              <a:t>Phase 2 – reasons for patient attendance incompletely grasped (often resulting in door handle remarks like “by the way doctor”, “while I’m here” or “and another thing” which are often received negatively by the doctor resulting in a reduction in dr concentration and goodwill.</a:t>
            </a:r>
            <a:endParaRPr lang="en-GB" altLang="en-US" dirty="0"/>
          </a:p>
          <a:p>
            <a:pPr lvl="1" eaLnBrk="1" hangingPunct="1"/>
            <a:r>
              <a:rPr lang="en-GB" altLang="en-US" dirty="0"/>
              <a:t>Phase 4 – patient can feel misunderstood if there are shortcomings in this phase (leading to dissatisfaction and poor compliance)</a:t>
            </a:r>
            <a:endParaRPr lang="en-GB" altLang="en-US" dirty="0"/>
          </a:p>
          <a:p>
            <a:pPr lvl="1" eaLnBrk="1" hangingPunct="1"/>
            <a:endParaRPr lang="en-GB"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33795" name="Rectangle 2"/>
          <p:cNvSpPr>
            <a:spLocks noRot="1" noTextEdit="1"/>
          </p:cNvSpPr>
          <p:nvPr>
            <p:ph type="sldImg"/>
          </p:nvPr>
        </p:nvSpPr>
        <p:spPr>
          <a:ln/>
        </p:spPr>
      </p:sp>
      <p:sp>
        <p:nvSpPr>
          <p:cNvPr id="33796" name="Rectangle 3"/>
          <p:cNvSpPr>
            <a:spLocks noGrp="1"/>
          </p:cNvSpPr>
          <p:nvPr>
            <p:ph type="body" idx="1"/>
          </p:nvPr>
        </p:nvSpPr>
        <p:spPr>
          <a:ln/>
        </p:spPr>
        <p:txBody>
          <a:bodyPr wrap="square" lIns="91440" tIns="45720" rIns="91440" bIns="45720" anchor="t"/>
          <a:p>
            <a:pPr lvl="0" eaLnBrk="1" hangingPunct="1"/>
            <a:r>
              <a:rPr lang="en-GB" altLang="en-US" dirty="0"/>
              <a:t>4 areas which could be systematically explored each time a patient consults</a:t>
            </a:r>
            <a:endParaRPr lang="en-GB" altLang="en-US" dirty="0"/>
          </a:p>
          <a:p>
            <a:pPr lvl="0" eaLnBrk="1" hangingPunct="1"/>
            <a:endParaRPr lang="en-GB" altLang="en-US" dirty="0"/>
          </a:p>
          <a:p>
            <a:pPr lvl="0" eaLnBrk="1" hangingPunct="1">
              <a:buChar char="•"/>
            </a:pPr>
            <a:r>
              <a:rPr lang="en-GB" altLang="en-US" dirty="0"/>
              <a:t>Modify patients helps seeking behaviour – educating about natural history of illness, self medication of minor illnesses, how better to use the practice appointment system</a:t>
            </a:r>
            <a:endParaRPr lang="en-GB" altLang="en-US" dirty="0"/>
          </a:p>
          <a:p>
            <a:pPr lvl="0" eaLnBrk="1" hangingPunct="1">
              <a:buChar char="•"/>
            </a:pPr>
            <a:r>
              <a:rPr lang="en-GB" altLang="en-US" dirty="0"/>
              <a:t>Review of long term problems – BP checking, alcohol history, smoking history, state of marital relations</a:t>
            </a:r>
            <a:endParaRPr lang="en-GB" altLang="en-US" dirty="0"/>
          </a:p>
          <a:p>
            <a:pPr lvl="0" eaLnBrk="1" hangingPunct="1">
              <a:buChar char="•"/>
            </a:pPr>
            <a:r>
              <a:rPr lang="en-GB" altLang="en-US" dirty="0"/>
              <a:t>Opportunistic Health Promotion – vaccination, smears, smoking advice</a:t>
            </a:r>
            <a:endParaRPr lang="en-GB"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35843" name="Rectangle 2"/>
          <p:cNvSpPr>
            <a:spLocks noRot="1" noTextEdit="1"/>
          </p:cNvSpPr>
          <p:nvPr>
            <p:ph type="sldImg"/>
          </p:nvPr>
        </p:nvSpPr>
        <p:spPr>
          <a:ln/>
        </p:spPr>
      </p:sp>
      <p:sp>
        <p:nvSpPr>
          <p:cNvPr id="35844" name="Rectangle 3"/>
          <p:cNvSpPr>
            <a:spLocks noGrp="1"/>
          </p:cNvSpPr>
          <p:nvPr>
            <p:ph type="body" idx="1"/>
          </p:nvPr>
        </p:nvSpPr>
        <p:spPr>
          <a:ln/>
        </p:spPr>
        <p:txBody>
          <a:bodyPr wrap="square" lIns="91440" tIns="45720" rIns="91440" bIns="45720" anchor="t"/>
          <a:p>
            <a:pPr marL="228600" lvl="0" indent="-228600" eaLnBrk="1" hangingPunct="1"/>
            <a:r>
              <a:rPr lang="en-GB" altLang="en-US" sz="1000" dirty="0"/>
              <a:t>7 tasks the Doctor should attempt in a consultation</a:t>
            </a:r>
            <a:endParaRPr lang="en-GB" altLang="en-US" sz="1000" dirty="0"/>
          </a:p>
          <a:p>
            <a:pPr marL="228600" lvl="0" indent="-228600" eaLnBrk="1" hangingPunct="1"/>
            <a:r>
              <a:rPr lang="en-GB" altLang="en-US" sz="1000" dirty="0"/>
              <a:t>Ideas, concerns and expectations</a:t>
            </a:r>
            <a:endParaRPr lang="en-GB" altLang="en-US" sz="1000" dirty="0"/>
          </a:p>
          <a:p>
            <a:pPr marL="228600" lvl="0" indent="-228600" eaLnBrk="1" hangingPunct="1"/>
            <a:r>
              <a:rPr lang="en-GB" altLang="en-US" sz="1000" dirty="0"/>
              <a:t>Effects of the problem in its physical, psychological, social, and spiritual consequences</a:t>
            </a:r>
            <a:endParaRPr lang="en-GB" altLang="en-US" sz="1000" dirty="0"/>
          </a:p>
          <a:p>
            <a:pPr marL="228600" lvl="0" indent="-228600" eaLnBrk="1" hangingPunct="1"/>
            <a:endParaRPr lang="en-GB" altLang="en-US" sz="1000" dirty="0"/>
          </a:p>
          <a:p>
            <a:pPr marL="228600" lvl="0" indent="-228600" eaLnBrk="1" hangingPunct="1"/>
            <a:r>
              <a:rPr lang="en-GB" altLang="en-US" sz="1000" dirty="0"/>
              <a:t>The first 5 tasks – what the doctor needs to achieve</a:t>
            </a:r>
            <a:endParaRPr lang="en-GB" altLang="en-US" sz="1000" dirty="0"/>
          </a:p>
          <a:p>
            <a:pPr marL="228600" lvl="0" indent="-228600" eaLnBrk="1" hangingPunct="1"/>
            <a:r>
              <a:rPr lang="en-GB" altLang="en-US" sz="1000" dirty="0"/>
              <a:t>The final two tasks – deal with the use of time and resources and the creation of an effective doctor-patient relationship</a:t>
            </a:r>
            <a:endParaRPr lang="en-GB" altLang="en-US" sz="1000" dirty="0"/>
          </a:p>
          <a:p>
            <a:pPr marL="228600" lvl="0" indent="-228600" eaLnBrk="1" hangingPunct="1"/>
            <a:endParaRPr lang="en-GB" altLang="en-US" sz="1000" dirty="0"/>
          </a:p>
          <a:p>
            <a:pPr marL="228600" lvl="0" indent="-228600" eaLnBrk="1" hangingPunct="1"/>
            <a:r>
              <a:rPr lang="en-GB" altLang="en-US" sz="1000" dirty="0"/>
              <a:t>Although set out in logical sequence, in any consultation, may not follow in this order.  </a:t>
            </a:r>
            <a:endParaRPr lang="en-GB" altLang="en-US" sz="1000" dirty="0"/>
          </a:p>
          <a:p>
            <a:pPr marL="228600" lvl="0" indent="-228600" eaLnBrk="1" hangingPunct="1"/>
            <a:r>
              <a:rPr lang="en-GB" altLang="en-US" sz="1000" dirty="0"/>
              <a:t>The tasks (outcomes) are defined, but the behaviours to achieve those tasks are not – in otherwords the tasks can be achieved using many different approaches – “there are many ways to skin a cat”</a:t>
            </a:r>
            <a:endParaRPr lang="en-GB" altLang="en-US" sz="1000" dirty="0"/>
          </a:p>
          <a:p>
            <a:pPr marL="228600" lvl="0" indent="-228600" eaLnBrk="1" hangingPunct="1">
              <a:buFont typeface="Wingdings" panose="05000000000000000000" pitchFamily="2" charset="2"/>
            </a:pPr>
            <a:endParaRPr lang="en-GB" altLang="en-US" sz="1000" dirty="0"/>
          </a:p>
          <a:p>
            <a:pPr marL="228600" lvl="0" indent="-228600" eaLnBrk="1" hangingPunct="1">
              <a:buFont typeface="Wingdings" panose="05000000000000000000" pitchFamily="2" charset="2"/>
              <a:buAutoNum type="arabicPeriod"/>
            </a:pPr>
            <a:r>
              <a:rPr lang="en-GB" altLang="en-US" sz="1000" dirty="0"/>
              <a:t>Define the reasons for the patient’s attendance – the nature and history of the problems, aetiology, patient’s ICE, effect of the problems</a:t>
            </a:r>
            <a:endParaRPr lang="en-GB" altLang="en-US" sz="1000" dirty="0"/>
          </a:p>
          <a:p>
            <a:pPr marL="228600" lvl="0" indent="-228600" eaLnBrk="1" hangingPunct="1">
              <a:buFont typeface="Wingdings" panose="05000000000000000000" pitchFamily="2" charset="2"/>
              <a:buAutoNum type="arabicPeriod"/>
            </a:pPr>
            <a:r>
              <a:rPr lang="en-GB" altLang="en-US" sz="1000" dirty="0"/>
              <a:t>Consider other problems – continuing problems &amp; at risk factors</a:t>
            </a:r>
            <a:endParaRPr lang="en-GB" altLang="en-US" sz="1000" dirty="0"/>
          </a:p>
          <a:p>
            <a:pPr marL="228600" lvl="0" indent="-228600" eaLnBrk="1" hangingPunct="1"/>
            <a:r>
              <a:rPr lang="en-GB" altLang="en-US" sz="1000" dirty="0"/>
              <a:t>3	With the patient, choose an appropriate solution to each problem</a:t>
            </a:r>
            <a:endParaRPr lang="en-GB" altLang="en-US" sz="1000" dirty="0"/>
          </a:p>
          <a:p>
            <a:pPr marL="228600" lvl="0" indent="-228600" eaLnBrk="1" hangingPunct="1"/>
            <a:r>
              <a:rPr lang="en-GB" altLang="en-US" sz="1000" dirty="0"/>
              <a:t>4	Achieve a shared understanding of the problems</a:t>
            </a:r>
            <a:endParaRPr lang="en-GB" altLang="en-US" sz="1000" dirty="0"/>
          </a:p>
          <a:p>
            <a:pPr marL="228600" lvl="0" indent="-228600" eaLnBrk="1" hangingPunct="1"/>
            <a:r>
              <a:rPr lang="en-GB" altLang="en-US" sz="1000" dirty="0"/>
              <a:t>5	Involve the patient in the management and encourage the patient to take responsibility</a:t>
            </a:r>
            <a:endParaRPr lang="en-GB" altLang="en-US" sz="1000" dirty="0"/>
          </a:p>
          <a:p>
            <a:pPr marL="228600" lvl="0" indent="-228600" eaLnBrk="1" hangingPunct="1">
              <a:buFont typeface="Wingdings" panose="05000000000000000000" pitchFamily="2" charset="2"/>
            </a:pPr>
            <a:r>
              <a:rPr lang="en-GB" altLang="en-US" sz="1000" dirty="0"/>
              <a:t>6	Use time and resources appropriately (in the consultation &amp; in the long term)</a:t>
            </a:r>
            <a:endParaRPr lang="en-GB" altLang="en-US" sz="1000" dirty="0"/>
          </a:p>
          <a:p>
            <a:pPr marL="228600" lvl="0" indent="-228600" eaLnBrk="1" hangingPunct="1"/>
            <a:r>
              <a:rPr lang="en-GB" altLang="en-US" sz="1000" dirty="0"/>
              <a:t>7	Establish or maintain the doctor patient relationship</a:t>
            </a:r>
            <a:endParaRPr lang="en-GB" altLang="en-US" sz="10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37891" name="Rectangle 2"/>
          <p:cNvSpPr>
            <a:spLocks noRot="1" noTextEdit="1"/>
          </p:cNvSpPr>
          <p:nvPr>
            <p:ph type="sldImg"/>
          </p:nvPr>
        </p:nvSpPr>
        <p:spPr>
          <a:ln/>
        </p:spPr>
      </p:sp>
      <p:sp>
        <p:nvSpPr>
          <p:cNvPr id="37892" name="Rectangle 3"/>
          <p:cNvSpPr>
            <a:spLocks noGrp="1"/>
          </p:cNvSpPr>
          <p:nvPr>
            <p:ph type="body" idx="1"/>
          </p:nvPr>
        </p:nvSpPr>
        <p:spPr>
          <a:ln/>
        </p:spPr>
        <p:txBody>
          <a:bodyPr wrap="square" lIns="91440" tIns="45720" rIns="91440" bIns="45720" anchor="t"/>
          <a:p>
            <a:pPr lvl="0" eaLnBrk="1" hangingPunct="1"/>
            <a:r>
              <a:rPr lang="en-GB" altLang="en-US" dirty="0"/>
              <a:t>Connecting - Rapport building skills</a:t>
            </a:r>
            <a:endParaRPr lang="en-GB" altLang="en-US" dirty="0"/>
          </a:p>
          <a:p>
            <a:pPr lvl="0" eaLnBrk="1" hangingPunct="1"/>
            <a:r>
              <a:rPr lang="en-GB" altLang="en-US" dirty="0"/>
              <a:t>Summarising - Eliciting skills</a:t>
            </a:r>
            <a:endParaRPr lang="en-GB" altLang="en-US" dirty="0"/>
          </a:p>
          <a:p>
            <a:pPr lvl="0" eaLnBrk="1" hangingPunct="1"/>
            <a:r>
              <a:rPr lang="en-GB" altLang="en-US" dirty="0"/>
              <a:t>Handing Over - Communication skills</a:t>
            </a:r>
            <a:endParaRPr lang="en-GB" altLang="en-US" dirty="0"/>
          </a:p>
          <a:p>
            <a:pPr lvl="0" eaLnBrk="1" hangingPunct="1"/>
            <a:r>
              <a:rPr lang="en-GB" altLang="en-US" dirty="0"/>
              <a:t>Safety Netting - Predicting skills</a:t>
            </a:r>
            <a:endParaRPr lang="en-GB" altLang="en-US" dirty="0"/>
          </a:p>
          <a:p>
            <a:pPr lvl="0" eaLnBrk="1" hangingPunct="1"/>
            <a:r>
              <a:rPr lang="en-GB" altLang="en-US" dirty="0"/>
              <a:t>Housekeeping - Stress management skills</a:t>
            </a:r>
            <a:endParaRPr lang="en-GB" altLang="en-US" dirty="0"/>
          </a:p>
          <a:p>
            <a:pPr lvl="0" eaLnBrk="1" hangingPunct="1"/>
            <a:endParaRPr lang="en-GB" altLang="en-US" dirty="0"/>
          </a:p>
          <a:p>
            <a:pPr lvl="0" eaLnBrk="1" hangingPunct="1"/>
            <a:r>
              <a:rPr lang="en-GB" altLang="en-US" dirty="0"/>
              <a:t>A very popular model.</a:t>
            </a:r>
            <a:endParaRPr lang="en-GB" altLang="en-US" dirty="0"/>
          </a:p>
          <a:p>
            <a:pPr lvl="0" eaLnBrk="1" hangingPunct="1"/>
            <a:endParaRPr lang="en-GB"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43011" name="Rectangle 2"/>
          <p:cNvSpPr>
            <a:spLocks noRot="1" noTextEdit="1"/>
          </p:cNvSpPr>
          <p:nvPr>
            <p:ph type="sldImg"/>
          </p:nvPr>
        </p:nvSpPr>
        <p:spPr>
          <a:ln/>
        </p:spPr>
      </p:sp>
      <p:sp>
        <p:nvSpPr>
          <p:cNvPr id="43012" name="Rectangle 3"/>
          <p:cNvSpPr>
            <a:spLocks noGrp="1"/>
          </p:cNvSpPr>
          <p:nvPr>
            <p:ph type="body" idx="1"/>
          </p:nvPr>
        </p:nvSpPr>
        <p:spPr>
          <a:ln/>
        </p:spPr>
        <p:txBody>
          <a:bodyPr wrap="square" lIns="91440" tIns="45720" rIns="91440" bIns="45720" anchor="t"/>
          <a:p>
            <a:pPr lvl="0" eaLnBrk="1" hangingPunct="1"/>
            <a:r>
              <a:rPr lang="en-GB" altLang="en-US" dirty="0"/>
              <a:t>Builds on the others.</a:t>
            </a:r>
            <a:endParaRPr lang="en-GB" altLang="en-US" dirty="0"/>
          </a:p>
          <a:p>
            <a:pPr lvl="0" eaLnBrk="1" hangingPunct="1"/>
            <a:r>
              <a:rPr lang="en-GB" altLang="en-US" dirty="0"/>
              <a:t>For the first time includes a teaching / training guide</a:t>
            </a:r>
            <a:endParaRPr lang="en-GB" altLang="en-US" dirty="0"/>
          </a:p>
          <a:p>
            <a:pPr lvl="0" eaLnBrk="1" hangingPunct="1"/>
            <a:r>
              <a:rPr lang="en-GB" altLang="en-US" dirty="0"/>
              <a:t>Five check points</a:t>
            </a:r>
            <a:endParaRPr lang="en-GB" altLang="en-US" dirty="0"/>
          </a:p>
          <a:p>
            <a:pPr lvl="0" eaLnBrk="1" hangingPunct="1"/>
            <a:endParaRPr lang="en-GB"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45059" name="Rectangle 2"/>
          <p:cNvSpPr>
            <a:spLocks noRot="1" noTextEdit="1"/>
          </p:cNvSpPr>
          <p:nvPr>
            <p:ph type="sldImg"/>
          </p:nvPr>
        </p:nvSpPr>
        <p:spPr>
          <a:ln/>
        </p:spPr>
      </p:sp>
      <p:sp>
        <p:nvSpPr>
          <p:cNvPr id="45060" name="Rectangle 3"/>
          <p:cNvSpPr>
            <a:spLocks noGrp="1"/>
          </p:cNvSpPr>
          <p:nvPr>
            <p:ph type="body" idx="1"/>
          </p:nvPr>
        </p:nvSpPr>
        <p:spPr>
          <a:ln/>
        </p:spPr>
        <p:txBody>
          <a:bodyPr wrap="square" lIns="91440" tIns="45720" rIns="91440" bIns="45720" anchor="t"/>
          <a:p>
            <a:pPr lvl="0" eaLnBrk="1" hangingPunct="1"/>
            <a:r>
              <a:rPr lang="en-GB" altLang="en-US" dirty="0"/>
              <a:t>Medical anthropologist who looked into the cultural factors in health and illness</a:t>
            </a:r>
            <a:endParaRPr lang="en-GB"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47107" name="Rectangle 2"/>
          <p:cNvSpPr>
            <a:spLocks noRot="1" noTextEdit="1"/>
          </p:cNvSpPr>
          <p:nvPr>
            <p:ph type="sldImg"/>
          </p:nvPr>
        </p:nvSpPr>
        <p:spPr>
          <a:ln/>
        </p:spPr>
      </p:sp>
      <p:sp>
        <p:nvSpPr>
          <p:cNvPr id="47108" name="Rectangle 3"/>
          <p:cNvSpPr>
            <a:spLocks noGrp="1"/>
          </p:cNvSpPr>
          <p:nvPr>
            <p:ph type="body" idx="1"/>
          </p:nvPr>
        </p:nvSpPr>
        <p:spPr>
          <a:ln/>
        </p:spPr>
        <p:txBody>
          <a:bodyPr wrap="square" lIns="91440" tIns="45720" rIns="91440" bIns="45720" anchor="t"/>
          <a:p>
            <a:pPr lvl="0" eaLnBrk="1" hangingPunct="1"/>
            <a:r>
              <a:rPr lang="en-GB" altLang="en-US" dirty="0"/>
              <a:t>The idea being is that if you (as a dr) look into and gain an understanding of a patients ideas, concerns and expectations and use that information to explain your management, it is more likely to improve compliance.  Admittingly, this is only one factor affecting compliance.</a:t>
            </a:r>
            <a:endParaRPr lang="en-GB" altLang="en-US" dirty="0"/>
          </a:p>
          <a:p>
            <a:pPr lvl="0" eaLnBrk="1" hangingPunct="1"/>
            <a:r>
              <a:rPr lang="en-GB" altLang="en-US" dirty="0"/>
              <a:t>By exploring ideas, concerns and expectations, you will explore</a:t>
            </a:r>
            <a:endParaRPr lang="en-GB" altLang="en-US" dirty="0"/>
          </a:p>
          <a:p>
            <a:pPr lvl="0" eaLnBrk="1" hangingPunct="1">
              <a:buFontTx/>
              <a:buChar char="-"/>
            </a:pPr>
            <a:r>
              <a:rPr lang="en-GB" altLang="en-US" dirty="0"/>
              <a:t>The individual’s general interest in health matters, which might correlate with personality, social class and ethnic group</a:t>
            </a:r>
            <a:endParaRPr lang="en-GB" altLang="en-US" dirty="0"/>
          </a:p>
          <a:p>
            <a:pPr lvl="0" eaLnBrk="1" hangingPunct="1">
              <a:buFontTx/>
              <a:buChar char="-"/>
            </a:pPr>
            <a:r>
              <a:rPr lang="en-GB" altLang="en-US" dirty="0"/>
              <a:t>How vulnerable the patient feels himself to be to a particular disease, and how severe a threat the disease is believed to pose</a:t>
            </a:r>
            <a:endParaRPr lang="en-GB" altLang="en-US" dirty="0"/>
          </a:p>
          <a:p>
            <a:pPr lvl="0" eaLnBrk="1" hangingPunct="1">
              <a:buFontTx/>
              <a:buChar char="-"/>
            </a:pPr>
            <a:r>
              <a:rPr lang="en-GB" altLang="en-US" dirty="0"/>
              <a:t>The individual’s estimate of the benefits of treatment weighted against the costs, risks or inconvenience of treatment</a:t>
            </a:r>
            <a:endParaRPr lang="en-GB" altLang="en-US" dirty="0"/>
          </a:p>
          <a:p>
            <a:pPr lvl="0" eaLnBrk="1" hangingPunct="1">
              <a:buFontTx/>
              <a:buChar char="-"/>
            </a:pPr>
            <a:r>
              <a:rPr lang="en-GB" altLang="en-US" dirty="0"/>
              <a:t>Factors that prompt the individual to take action, such as the development of alarming symptoms, advice from family or friends, or items in the mass media</a:t>
            </a:r>
            <a:endParaRPr lang="en-GB"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50179" name="Rectangle 2"/>
          <p:cNvSpPr>
            <a:spLocks noRot="1" noTextEdit="1"/>
          </p:cNvSpPr>
          <p:nvPr>
            <p:ph type="sldImg"/>
          </p:nvPr>
        </p:nvSpPr>
        <p:spPr>
          <a:ln/>
        </p:spPr>
      </p:sp>
      <p:sp>
        <p:nvSpPr>
          <p:cNvPr id="50180" name="Rectangle 3"/>
          <p:cNvSpPr>
            <a:spLocks noGrp="1"/>
          </p:cNvSpPr>
          <p:nvPr>
            <p:ph type="body" idx="1"/>
          </p:nvPr>
        </p:nvSpPr>
        <p:spPr>
          <a:ln/>
        </p:spPr>
        <p:txBody>
          <a:bodyPr wrap="square" lIns="91440" tIns="45720" rIns="91440" bIns="45720" anchor="t"/>
          <a:p>
            <a:pPr lvl="0" eaLnBrk="1" hangingPunct="1"/>
            <a:r>
              <a:rPr lang="en-GB" altLang="en-US" dirty="0"/>
              <a:t>Having a wide array of models can be seen as confusing or as adding richness.  The latter in the sense that like toy models, you have so many consultation models you can play with.  Like toys, you will pick your favourite, play with it and adapt it to your needs.  That is the point of consultation models – not to prescribe you a consulting style but rather to help you develop one personalised to you.</a:t>
            </a:r>
            <a:endParaRPr lang="en-GB"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12291" name="Rectangle 2"/>
          <p:cNvSpPr>
            <a:spLocks noRot="1" noTextEdit="1"/>
          </p:cNvSpPr>
          <p:nvPr>
            <p:ph type="sldImg"/>
          </p:nvPr>
        </p:nvSpPr>
        <p:spPr>
          <a:ln/>
        </p:spPr>
      </p:sp>
      <p:sp>
        <p:nvSpPr>
          <p:cNvPr id="12292" name="Rectangle 3"/>
          <p:cNvSpPr>
            <a:spLocks noGrp="1"/>
          </p:cNvSpPr>
          <p:nvPr>
            <p:ph type="body" idx="1"/>
          </p:nvPr>
        </p:nvSpPr>
        <p:spPr>
          <a:ln/>
        </p:spPr>
        <p:txBody>
          <a:bodyPr wrap="square" lIns="91440" tIns="45720" rIns="91440" bIns="45720" anchor="t"/>
          <a:p>
            <a:pPr lvl="0" eaLnBrk="1" hangingPunct="1"/>
            <a:r>
              <a:rPr lang="en-GB" altLang="en-US" sz="1000" dirty="0"/>
              <a:t>Lets apply the Medical Model to how we study medicine</a:t>
            </a:r>
            <a:endParaRPr lang="en-GB" altLang="en-US" sz="1000" dirty="0"/>
          </a:p>
          <a:p>
            <a:pPr lvl="0" eaLnBrk="1" hangingPunct="1"/>
            <a:endParaRPr lang="en-GB" altLang="en-US" sz="1000" dirty="0"/>
          </a:p>
          <a:p>
            <a:pPr lvl="0" eaLnBrk="1" hangingPunct="1"/>
            <a:r>
              <a:rPr lang="en-GB" altLang="en-US" sz="1000" dirty="0"/>
              <a:t>Normal Health – defined in terms of bodily structure and function compatible with comfort and survival</a:t>
            </a:r>
            <a:endParaRPr lang="en-GB" altLang="en-US" sz="1000" dirty="0"/>
          </a:p>
          <a:p>
            <a:pPr lvl="0" eaLnBrk="1" hangingPunct="1"/>
            <a:r>
              <a:rPr lang="en-GB" altLang="en-US" sz="1000" dirty="0"/>
              <a:t>Studied in disciplines of anatomy, physiology and biochemistry</a:t>
            </a:r>
            <a:endParaRPr lang="en-GB" altLang="en-US" sz="1000" dirty="0"/>
          </a:p>
          <a:p>
            <a:pPr lvl="0" eaLnBrk="1" hangingPunct="1"/>
            <a:endParaRPr lang="en-GB" altLang="en-US" sz="1000" dirty="0"/>
          </a:p>
          <a:p>
            <a:pPr lvl="0" eaLnBrk="1" hangingPunct="1"/>
            <a:r>
              <a:rPr lang="en-GB" altLang="en-US" sz="1000" dirty="0"/>
              <a:t>Illness – deviation from Normal ie function and/or structure not compatible with comfort or survival.</a:t>
            </a:r>
            <a:endParaRPr lang="en-GB" altLang="en-US" sz="1000" dirty="0"/>
          </a:p>
          <a:p>
            <a:pPr lvl="0" eaLnBrk="1" hangingPunct="1"/>
            <a:r>
              <a:rPr lang="en-GB" altLang="en-US" sz="1000" dirty="0"/>
              <a:t>Studied in pathology</a:t>
            </a:r>
            <a:endParaRPr lang="en-GB" altLang="en-US" sz="1000" dirty="0"/>
          </a:p>
          <a:p>
            <a:pPr lvl="0" eaLnBrk="1" hangingPunct="1"/>
            <a:endParaRPr lang="en-GB" altLang="en-US" sz="1000" dirty="0"/>
          </a:p>
          <a:p>
            <a:pPr lvl="0" eaLnBrk="1" hangingPunct="1"/>
            <a:r>
              <a:rPr lang="en-GB" altLang="en-US" sz="1000" dirty="0"/>
              <a:t>Symptoms &amp;Diagnosis – evidence of some malfunction.</a:t>
            </a:r>
            <a:endParaRPr lang="en-GB" altLang="en-US" sz="1000" dirty="0"/>
          </a:p>
          <a:p>
            <a:pPr lvl="0" eaLnBrk="1" hangingPunct="1"/>
            <a:r>
              <a:rPr lang="en-GB" altLang="en-US" sz="1000" dirty="0"/>
              <a:t>Studied in General Medicine, General Surgery and the specialties.</a:t>
            </a:r>
            <a:endParaRPr lang="en-GB" altLang="en-US" sz="1000" dirty="0"/>
          </a:p>
          <a:p>
            <a:pPr lvl="0" eaLnBrk="1" hangingPunct="1"/>
            <a:endParaRPr lang="en-GB" altLang="en-US" sz="1000" dirty="0"/>
          </a:p>
          <a:p>
            <a:pPr lvl="0" eaLnBrk="1" hangingPunct="1"/>
            <a:r>
              <a:rPr lang="en-GB" altLang="en-US" sz="1000" dirty="0"/>
              <a:t>Therapy – to restore diseases process to or into the direction of the normal, thus curing or improving the patient’s illness.  </a:t>
            </a:r>
            <a:endParaRPr lang="en-GB" altLang="en-US" sz="1000" dirty="0"/>
          </a:p>
          <a:p>
            <a:pPr lvl="0" eaLnBrk="1" hangingPunct="1"/>
            <a:r>
              <a:rPr lang="en-GB" altLang="en-US" sz="1000" dirty="0"/>
              <a:t>Studied in surgery, pharmacology.</a:t>
            </a:r>
            <a:endParaRPr lang="en-GB" altLang="en-US" sz="1000" dirty="0"/>
          </a:p>
          <a:p>
            <a:pPr lvl="0" eaLnBrk="1" hangingPunct="1"/>
            <a:endParaRPr lang="en-GB" altLang="en-US" sz="1000" dirty="0"/>
          </a:p>
          <a:p>
            <a:pPr lvl="0" eaLnBrk="1" hangingPunct="1"/>
            <a:r>
              <a:rPr lang="en-GB" altLang="en-US" sz="1000" b="1" dirty="0"/>
              <a:t>BUT IT DISREGARDS THE PATIENT AS A PERSON (FEELINGS)</a:t>
            </a:r>
            <a:endParaRPr lang="en-GB" altLang="en-US" sz="1000" b="1" dirty="0"/>
          </a:p>
          <a:p>
            <a:pPr lvl="0" eaLnBrk="1" hangingPunct="1"/>
            <a:r>
              <a:rPr lang="en-GB" altLang="en-US" sz="1000" b="1" dirty="0"/>
              <a:t>Doctor just gets on with the job of diagnosing and treating!   But this is not the only important facet of general practice.  The Consultation is at the heart of general practice.</a:t>
            </a:r>
            <a:endParaRPr lang="en-GB" altLang="en-US" sz="1000" b="1"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15363" name="Rectangle 2"/>
          <p:cNvSpPr>
            <a:spLocks noRot="1" noTextEdit="1"/>
          </p:cNvSpPr>
          <p:nvPr>
            <p:ph type="sldImg"/>
          </p:nvPr>
        </p:nvSpPr>
        <p:spPr>
          <a:ln/>
        </p:spPr>
      </p:sp>
      <p:sp>
        <p:nvSpPr>
          <p:cNvPr id="15364" name="Rectangle 3"/>
          <p:cNvSpPr>
            <a:spLocks noGrp="1"/>
          </p:cNvSpPr>
          <p:nvPr>
            <p:ph type="body" idx="1"/>
          </p:nvPr>
        </p:nvSpPr>
        <p:spPr>
          <a:ln/>
        </p:spPr>
        <p:txBody>
          <a:bodyPr wrap="square" lIns="91440" tIns="45720" rIns="91440" bIns="45720" anchor="t"/>
          <a:p>
            <a:pPr lvl="0" eaLnBrk="1" hangingPunct="1"/>
            <a:r>
              <a:rPr lang="en-GB" altLang="en-US" dirty="0"/>
              <a:t>They make sense of sensation – one of our basic human needs is to understand what is happening to us and around us.  It doesn’t matter how concrete or abstract the model is – at the end of the day, it represents something we have experienced or real event.</a:t>
            </a:r>
            <a:endParaRPr lang="en-GB" altLang="en-US" dirty="0"/>
          </a:p>
          <a:p>
            <a:pPr lvl="0" eaLnBrk="1" hangingPunct="1"/>
            <a:r>
              <a:rPr lang="en-GB" altLang="en-US" dirty="0"/>
              <a:t>We having been trying to make models of human relationships ever since child eg playing doctors and nurses, mom and dad</a:t>
            </a:r>
            <a:endParaRPr lang="en-GB"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18435" name="Rectangle 2"/>
          <p:cNvSpPr>
            <a:spLocks noRot="1" noTextEdit="1"/>
          </p:cNvSpPr>
          <p:nvPr>
            <p:ph type="sldImg"/>
          </p:nvPr>
        </p:nvSpPr>
        <p:spPr>
          <a:ln/>
        </p:spPr>
      </p:sp>
      <p:sp>
        <p:nvSpPr>
          <p:cNvPr id="18436" name="Rectangle 3"/>
          <p:cNvSpPr>
            <a:spLocks noGrp="1"/>
          </p:cNvSpPr>
          <p:nvPr>
            <p:ph type="body" idx="1"/>
          </p:nvPr>
        </p:nvSpPr>
        <p:spPr>
          <a:ln/>
        </p:spPr>
        <p:txBody>
          <a:bodyPr wrap="square" lIns="91440" tIns="45720" rIns="91440" bIns="45720" anchor="t"/>
          <a:p>
            <a:pPr marL="228600" lvl="0" indent="-228600" eaLnBrk="1" hangingPunct="1"/>
            <a:r>
              <a:rPr lang="en-GB" altLang="en-US" dirty="0"/>
              <a:t>Get participants to derive this model</a:t>
            </a:r>
            <a:endParaRPr lang="en-GB" altLang="en-US" dirty="0"/>
          </a:p>
          <a:p>
            <a:pPr marL="228600" lvl="0" indent="-228600" eaLnBrk="1" hangingPunct="1"/>
            <a:r>
              <a:rPr lang="en-GB" altLang="en-US" dirty="0"/>
              <a:t>What are the faults with it?</a:t>
            </a:r>
            <a:endParaRPr lang="en-GB" altLang="en-US" dirty="0"/>
          </a:p>
          <a:p>
            <a:pPr marL="228600" lvl="0" indent="-228600" eaLnBrk="1" hangingPunct="1"/>
            <a:r>
              <a:rPr lang="en-GB" altLang="en-US" dirty="0"/>
              <a:t>Identifying these faults may help to improve our consulting style.</a:t>
            </a:r>
            <a:endParaRPr lang="en-GB" altLang="en-US" dirty="0"/>
          </a:p>
          <a:p>
            <a:pPr marL="228600" lvl="0" indent="-228600" eaLnBrk="1" hangingPunct="1"/>
            <a:endParaRPr lang="en-GB" altLang="en-US" dirty="0"/>
          </a:p>
          <a:p>
            <a:pPr marL="228600" lvl="0" indent="-228600" eaLnBrk="1" hangingPunct="1"/>
            <a:r>
              <a:rPr lang="en-GB" altLang="en-US" dirty="0"/>
              <a:t>Ticket of admission = symptoms</a:t>
            </a:r>
            <a:endParaRPr lang="en-GB" altLang="en-US" dirty="0"/>
          </a:p>
          <a:p>
            <a:pPr marL="228600" lvl="0" indent="-228600" eaLnBrk="1" hangingPunct="1"/>
            <a:r>
              <a:rPr lang="en-GB" altLang="en-US" dirty="0"/>
              <a:t>Patient gifts = donation of own bodily fluids for investigation</a:t>
            </a:r>
            <a:endParaRPr lang="en-GB" altLang="en-US" dirty="0"/>
          </a:p>
          <a:p>
            <a:pPr marL="228600" lvl="0" indent="-228600" eaLnBrk="1" hangingPunct="1"/>
            <a:r>
              <a:rPr lang="en-GB" altLang="en-US" dirty="0"/>
              <a:t>Clothing – Dr is symbolically robed in an expensive suit, enthroned behind a desk in an executive chair.  Gives nothing away about his private thoughts and feelings.   Patient symbolically naked, sitting on a hard chair, every part of his body and psyche potentially accessible to the doctor’s scrutiny.</a:t>
            </a:r>
            <a:endParaRPr lang="en-GB" altLang="en-US" dirty="0"/>
          </a:p>
          <a:p>
            <a:pPr marL="228600" lvl="0" indent="-228600" eaLnBrk="1" hangingPunct="1"/>
            <a:r>
              <a:rPr lang="en-GB" altLang="en-US" dirty="0"/>
              <a:t>Pitfalls</a:t>
            </a:r>
            <a:endParaRPr lang="en-GB" altLang="en-US" dirty="0"/>
          </a:p>
          <a:p>
            <a:pPr marL="228600" lvl="0" indent="-228600" eaLnBrk="1" hangingPunct="1">
              <a:buFontTx/>
              <a:buAutoNum type="arabicPeriod"/>
            </a:pPr>
            <a:r>
              <a:rPr lang="en-GB" altLang="en-US" dirty="0"/>
              <a:t>No account of patient ideas, concerns expectations  </a:t>
            </a:r>
            <a:r>
              <a:rPr lang="en-GB" altLang="en-US" b="1" dirty="0"/>
              <a:t>(Ideas, Concerns, Expectations)</a:t>
            </a:r>
            <a:endParaRPr lang="en-GB" altLang="en-US" b="1" dirty="0"/>
          </a:p>
          <a:p>
            <a:pPr marL="228600" lvl="0" indent="-228600" eaLnBrk="1" hangingPunct="1">
              <a:buFontTx/>
              <a:buAutoNum type="arabicPeriod"/>
            </a:pPr>
            <a:r>
              <a:rPr lang="en-GB" altLang="en-US" dirty="0"/>
              <a:t>Sick role places the patient to actively display his/her symptoms (rather than dr. </a:t>
            </a:r>
            <a:r>
              <a:rPr lang="en-GB" altLang="en-US" b="1" dirty="0"/>
              <a:t>picking up cues)</a:t>
            </a:r>
            <a:endParaRPr lang="en-GB" altLang="en-US" b="1" dirty="0"/>
          </a:p>
          <a:p>
            <a:pPr marL="228600" lvl="0" indent="-228600" eaLnBrk="1" hangingPunct="1">
              <a:buFontTx/>
              <a:buAutoNum type="arabicPeriod"/>
            </a:pPr>
            <a:r>
              <a:rPr lang="en-GB" altLang="en-US" dirty="0"/>
              <a:t>Dr prescriptive – advice may not be taken  </a:t>
            </a:r>
            <a:r>
              <a:rPr lang="en-GB" altLang="en-US" b="1" dirty="0"/>
              <a:t>(Patient Involvement)</a:t>
            </a:r>
            <a:endParaRPr lang="en-GB" altLang="en-US" b="1" dirty="0"/>
          </a:p>
          <a:p>
            <a:pPr marL="228600" lvl="0" indent="-228600" eaLnBrk="1" hangingPunct="1">
              <a:buFontTx/>
              <a:buAutoNum type="arabicPeriod"/>
            </a:pPr>
            <a:r>
              <a:rPr lang="en-GB" altLang="en-US" dirty="0"/>
              <a:t>Dr. Language – does the patient understand?   </a:t>
            </a:r>
            <a:r>
              <a:rPr lang="en-GB" altLang="en-US" b="1" dirty="0"/>
              <a:t>(Language &amp; Checking Understanding)</a:t>
            </a:r>
            <a:endParaRPr lang="en-GB" altLang="en-US" b="1" dirty="0"/>
          </a:p>
          <a:p>
            <a:pPr marL="228600" lvl="0" indent="-228600" eaLnBrk="1" hangingPunct="1">
              <a:buFontTx/>
              <a:buAutoNum type="arabicPeriod"/>
            </a:pPr>
            <a:endParaRPr lang="en-GB" altLang="en-US" b="1"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20483" name="Rectangle 2"/>
          <p:cNvSpPr>
            <a:spLocks noRot="1" noTextEdit="1"/>
          </p:cNvSpPr>
          <p:nvPr>
            <p:ph type="sldImg"/>
          </p:nvPr>
        </p:nvSpPr>
        <p:spPr>
          <a:ln/>
        </p:spPr>
      </p:sp>
      <p:sp>
        <p:nvSpPr>
          <p:cNvPr id="20484" name="Rectangle 3"/>
          <p:cNvSpPr>
            <a:spLocks noGrp="1"/>
          </p:cNvSpPr>
          <p:nvPr>
            <p:ph type="body" idx="1"/>
          </p:nvPr>
        </p:nvSpPr>
        <p:spPr>
          <a:ln/>
        </p:spPr>
        <p:txBody>
          <a:bodyPr wrap="square" lIns="91440" tIns="45720" rIns="91440" bIns="45720" anchor="t"/>
          <a:p>
            <a:pPr lvl="0" eaLnBrk="1" hangingPunct="1"/>
            <a:r>
              <a:rPr lang="en-GB" altLang="en-US" sz="1000" b="1" dirty="0"/>
              <a:t>Doctor Centredness vs Patient Centredness</a:t>
            </a:r>
            <a:endParaRPr lang="en-GB" altLang="en-US" sz="1000" b="1" dirty="0"/>
          </a:p>
          <a:p>
            <a:pPr lvl="0" eaLnBrk="1" hangingPunct="1"/>
            <a:r>
              <a:rPr lang="en-GB" altLang="en-US" sz="1000" dirty="0"/>
              <a:t>The extent to which the consultation’s agenda, process and outcome are determined by the doctor or by the patient</a:t>
            </a:r>
            <a:endParaRPr lang="en-GB" altLang="en-US" sz="1000" dirty="0"/>
          </a:p>
          <a:p>
            <a:pPr lvl="0" eaLnBrk="1" hangingPunct="1"/>
            <a:r>
              <a:rPr lang="en-GB" altLang="en-US" sz="1000" u="sng" dirty="0"/>
              <a:t>Doctor Centred Models</a:t>
            </a:r>
            <a:endParaRPr lang="en-GB" altLang="en-US" sz="1000" u="sng" dirty="0"/>
          </a:p>
          <a:p>
            <a:pPr lvl="0" eaLnBrk="1" hangingPunct="1"/>
            <a:r>
              <a:rPr lang="en-GB" altLang="en-US" sz="1000" dirty="0"/>
              <a:t>Describe the doctor’s aims or behaviour </a:t>
            </a:r>
            <a:endParaRPr lang="en-GB" altLang="en-US" sz="1000" dirty="0"/>
          </a:p>
          <a:p>
            <a:pPr lvl="0" eaLnBrk="1" hangingPunct="1"/>
            <a:r>
              <a:rPr lang="en-GB" altLang="en-US" sz="1000" u="sng" dirty="0"/>
              <a:t>Patient Centred Models</a:t>
            </a:r>
            <a:endParaRPr lang="en-GB" altLang="en-US" sz="1000" u="sng" dirty="0"/>
          </a:p>
          <a:p>
            <a:pPr lvl="0" eaLnBrk="1" hangingPunct="1"/>
            <a:r>
              <a:rPr lang="en-GB" altLang="en-US" sz="1000" dirty="0"/>
              <a:t>Focus on the patient’s aims or behaviour</a:t>
            </a:r>
            <a:endParaRPr lang="en-GB" altLang="en-US" sz="1000" dirty="0"/>
          </a:p>
          <a:p>
            <a:pPr lvl="0" eaLnBrk="1" hangingPunct="1"/>
            <a:endParaRPr lang="en-GB" altLang="en-US" sz="1000" dirty="0"/>
          </a:p>
          <a:p>
            <a:pPr lvl="0" eaLnBrk="1" hangingPunct="1"/>
            <a:r>
              <a:rPr lang="en-GB" altLang="en-US" sz="1000" b="1" dirty="0"/>
              <a:t>Task vs Behaviour Orientated Models</a:t>
            </a:r>
            <a:endParaRPr lang="en-GB" altLang="en-US" sz="1000" b="1" dirty="0"/>
          </a:p>
          <a:p>
            <a:pPr lvl="0" eaLnBrk="1" hangingPunct="1"/>
            <a:r>
              <a:rPr lang="en-GB" altLang="en-US" sz="1000" dirty="0"/>
              <a:t>The degree to which they focus on the tasks to be achieved as opposed to the behavioural methods used in the consultation – ie content vs process</a:t>
            </a:r>
            <a:endParaRPr lang="en-GB" altLang="en-US" sz="1000" dirty="0"/>
          </a:p>
          <a:p>
            <a:pPr lvl="0" eaLnBrk="1" hangingPunct="1"/>
            <a:r>
              <a:rPr lang="en-GB" altLang="en-US" sz="1000" u="sng" dirty="0"/>
              <a:t>Task Orientated –</a:t>
            </a:r>
            <a:r>
              <a:rPr lang="en-GB" altLang="en-US" sz="1000" dirty="0"/>
              <a:t> consultation is viewed as an amalgam of separate definable tasks – a checklist of points to be covered. </a:t>
            </a:r>
            <a:endParaRPr lang="en-GB" altLang="en-US" sz="1000" dirty="0"/>
          </a:p>
          <a:p>
            <a:pPr lvl="0" eaLnBrk="1" hangingPunct="1"/>
            <a:r>
              <a:rPr lang="en-GB" altLang="en-US" sz="1000" dirty="0"/>
              <a:t>In all these models, the methods to be used in achieving the various goals are not specified, being left to the doctor’s ingenuity or previous experience.</a:t>
            </a:r>
            <a:endParaRPr lang="en-GB" altLang="en-US" sz="1000" dirty="0"/>
          </a:p>
          <a:p>
            <a:pPr lvl="0" eaLnBrk="1" hangingPunct="1"/>
            <a:r>
              <a:rPr lang="en-GB" altLang="en-US" sz="1000" u="sng" dirty="0"/>
              <a:t>Behaviour Orientated</a:t>
            </a:r>
            <a:r>
              <a:rPr lang="en-GB" altLang="en-US" sz="1000" dirty="0"/>
              <a:t> – the consultation is viewed as the range of behaviours that are called for within it.</a:t>
            </a:r>
            <a:endParaRPr lang="en-GB" altLang="en-US" sz="1000" dirty="0"/>
          </a:p>
          <a:p>
            <a:pPr lvl="0" eaLnBrk="1" hangingPunct="1"/>
            <a:r>
              <a:rPr lang="en-GB" altLang="en-US" sz="1000" b="1" i="1" dirty="0"/>
              <a:t>Patient centred ones</a:t>
            </a:r>
            <a:r>
              <a:rPr lang="en-GB" altLang="en-US" sz="1000" dirty="0"/>
              <a:t> are based on behaviour which draws out the patient’s own problem solving capacity with minimum intrusion of the doctor’s agenda.</a:t>
            </a:r>
            <a:endParaRPr lang="en-GB" altLang="en-US" sz="1000" dirty="0"/>
          </a:p>
          <a:p>
            <a:pPr lvl="0" eaLnBrk="1" hangingPunct="1"/>
            <a:r>
              <a:rPr lang="en-GB" altLang="en-US" sz="1000" b="1" i="1" dirty="0"/>
              <a:t>Doctor centred ones</a:t>
            </a:r>
            <a:r>
              <a:rPr lang="en-GB" altLang="en-US" sz="1000" dirty="0"/>
              <a:t> – concerned with extending the doctor’s personal repertoire of consulting behaviours, which he can use to further the patient’s interests as he sees them</a:t>
            </a:r>
            <a:endParaRPr lang="en-GB" altLang="en-US" sz="1000" dirty="0"/>
          </a:p>
          <a:p>
            <a:pPr lvl="0" eaLnBrk="1" hangingPunct="1"/>
            <a:endParaRPr lang="en-GB" altLang="en-US" sz="1000" dirty="0"/>
          </a:p>
          <a:p>
            <a:pPr lvl="0" eaLnBrk="1" hangingPunct="1"/>
            <a:endParaRPr lang="en-GB" altLang="en-US" sz="10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22531" name="Rectangle 2"/>
          <p:cNvSpPr>
            <a:spLocks noRot="1" noTextEdit="1"/>
          </p:cNvSpPr>
          <p:nvPr>
            <p:ph type="sldImg"/>
          </p:nvPr>
        </p:nvSpPr>
        <p:spPr>
          <a:ln/>
        </p:spPr>
      </p:sp>
      <p:sp>
        <p:nvSpPr>
          <p:cNvPr id="22532" name="Rectangle 3"/>
          <p:cNvSpPr>
            <a:spLocks noGrp="1"/>
          </p:cNvSpPr>
          <p:nvPr>
            <p:ph type="body" idx="1"/>
          </p:nvPr>
        </p:nvSpPr>
        <p:spPr>
          <a:ln/>
        </p:spPr>
        <p:txBody>
          <a:bodyPr wrap="square" lIns="91440" tIns="45720" rIns="91440" bIns="45720" anchor="t"/>
          <a:p>
            <a:pPr lvl="0" eaLnBrk="1" hangingPunct="1"/>
            <a:r>
              <a:rPr lang="en-GB" altLang="en-US" dirty="0"/>
              <a:t>1957</a:t>
            </a:r>
            <a:endParaRPr lang="en-GB" altLang="en-US" dirty="0"/>
          </a:p>
          <a:p>
            <a:pPr lvl="0" eaLnBrk="1" hangingPunct="1"/>
            <a:r>
              <a:rPr lang="en-GB" altLang="en-US" dirty="0"/>
              <a:t>“Balint” groups</a:t>
            </a:r>
            <a:endParaRPr lang="en-GB" altLang="en-US" dirty="0"/>
          </a:p>
          <a:p>
            <a:pPr lvl="0" eaLnBrk="1" hangingPunct="1"/>
            <a:r>
              <a:rPr lang="en-GB" altLang="en-US" dirty="0"/>
              <a:t>A Hungarian psycho-analyst</a:t>
            </a:r>
            <a:endParaRPr lang="en-GB" altLang="en-US" dirty="0"/>
          </a:p>
          <a:p>
            <a:pPr lvl="0" eaLnBrk="1" hangingPunct="1"/>
            <a:r>
              <a:rPr lang="en-GB" altLang="en-US" dirty="0"/>
              <a:t>“Balint” groups, where GPs met to discuss their more difficult cases</a:t>
            </a:r>
            <a:endParaRPr lang="en-GB" altLang="en-US" dirty="0"/>
          </a:p>
          <a:p>
            <a:pPr lvl="0" eaLnBrk="1" hangingPunct="1"/>
            <a:r>
              <a:rPr lang="en-GB" altLang="en-US" dirty="0"/>
              <a:t>Reading the book suggests the cases were often the ones we now refer to as “Heart sink”</a:t>
            </a:r>
            <a:endParaRPr lang="en-GB" altLang="en-US" dirty="0"/>
          </a:p>
          <a:p>
            <a:pPr lvl="0" eaLnBrk="1" hangingPunct="1"/>
            <a:endParaRPr lang="en-GB" altLang="en-US" dirty="0"/>
          </a:p>
          <a:p>
            <a:pPr lvl="0" eaLnBrk="1" hangingPunct="1"/>
            <a:r>
              <a:rPr lang="en-GB" altLang="en-US" dirty="0"/>
              <a:t>Problems are never purely physical, psychological or social but a complex mix of all three.</a:t>
            </a:r>
            <a:endParaRPr lang="en-GB" altLang="en-US" dirty="0"/>
          </a:p>
          <a:p>
            <a:pPr lvl="0" eaLnBrk="1" hangingPunct="1"/>
            <a:r>
              <a:rPr lang="en-GB" altLang="en-US" dirty="0"/>
              <a:t>Doctors have a apostolic function, the doctors ideas of what medicine is about,inevitably communicates to the patient</a:t>
            </a:r>
            <a:endParaRPr lang="en-GB" altLang="en-US" dirty="0"/>
          </a:p>
          <a:p>
            <a:pPr lvl="0" eaLnBrk="1" hangingPunct="1"/>
            <a:r>
              <a:rPr lang="en-GB" altLang="en-US" dirty="0"/>
              <a:t>Doctors have feelings during consultations which may provide useful insights</a:t>
            </a:r>
            <a:endParaRPr lang="en-GB" altLang="en-US" dirty="0"/>
          </a:p>
          <a:p>
            <a:pPr lvl="0" eaLnBrk="1" hangingPunct="1"/>
            <a:r>
              <a:rPr lang="en-GB" altLang="en-US" dirty="0"/>
              <a:t>Collusion of anonymity, where patients with physical complaints with psycho-social causes are passed from specialist to specialist with no doctor taking overall responsibility - “somatisation”</a:t>
            </a:r>
            <a:endParaRPr lang="en-GB" altLang="en-US" dirty="0"/>
          </a:p>
          <a:p>
            <a:pPr lvl="0" eaLnBrk="1" hangingPunct="1"/>
            <a:r>
              <a:rPr lang="en-GB" altLang="en-US" dirty="0"/>
              <a:t>The “drug doctor”, the idea that the doctor may be therapeutic, have adverse effects, and invoke dependency</a:t>
            </a:r>
            <a:endParaRPr lang="en-GB" altLang="en-US" dirty="0"/>
          </a:p>
          <a:p>
            <a:pPr lvl="0" eaLnBrk="1" hangingPunct="1"/>
            <a:r>
              <a:rPr lang="en-GB" altLang="en-US" dirty="0"/>
              <a:t>Articulated the importance of the doctor / patient relationship</a:t>
            </a:r>
            <a:endParaRPr lang="en-GB" altLang="en-US" dirty="0"/>
          </a:p>
          <a:p>
            <a:pPr lvl="0" eaLnBrk="1" hangingPunct="1"/>
            <a:endParaRPr lang="en-GB"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25603" name="Rectangle 2"/>
          <p:cNvSpPr>
            <a:spLocks noRot="1" noTextEdit="1"/>
          </p:cNvSpPr>
          <p:nvPr>
            <p:ph type="sldImg"/>
          </p:nvPr>
        </p:nvSpPr>
        <p:spPr>
          <a:ln/>
        </p:spPr>
      </p:sp>
      <p:sp>
        <p:nvSpPr>
          <p:cNvPr id="25604" name="Rectangle 3"/>
          <p:cNvSpPr>
            <a:spLocks noGrp="1"/>
          </p:cNvSpPr>
          <p:nvPr>
            <p:ph type="body" idx="1"/>
          </p:nvPr>
        </p:nvSpPr>
        <p:spPr>
          <a:ln/>
        </p:spPr>
        <p:txBody>
          <a:bodyPr wrap="square" lIns="91440" tIns="45720" rIns="91440" bIns="45720" anchor="t"/>
          <a:p>
            <a:pPr lvl="0" eaLnBrk="1" hangingPunct="1"/>
            <a:r>
              <a:rPr lang="en-GB" altLang="en-US" dirty="0"/>
              <a:t>Physical, Psychological &amp; Social domains</a:t>
            </a:r>
            <a:endParaRPr lang="en-GB" altLang="en-US" dirty="0"/>
          </a:p>
          <a:p>
            <a:pPr lvl="0" eaLnBrk="1" hangingPunct="1"/>
            <a:r>
              <a:rPr lang="en-GB" altLang="en-US" dirty="0"/>
              <a:t>Traditional consultation model: Active / Passive</a:t>
            </a:r>
            <a:endParaRPr lang="en-GB" altLang="en-US" dirty="0"/>
          </a:p>
          <a:p>
            <a:pPr lvl="0" eaLnBrk="1" hangingPunct="1"/>
            <a:r>
              <a:rPr lang="en-GB" altLang="en-US" dirty="0"/>
              <a:t>Hypothetico-deductive model</a:t>
            </a:r>
            <a:endParaRPr lang="en-GB" altLang="en-US" dirty="0"/>
          </a:p>
          <a:p>
            <a:pPr lvl="0" eaLnBrk="1" hangingPunct="1"/>
            <a:r>
              <a:rPr lang="en-GB" altLang="en-US" dirty="0"/>
              <a:t>Holistic Model of the Consultation</a:t>
            </a:r>
            <a:endParaRPr lang="en-GB" altLang="en-US" dirty="0"/>
          </a:p>
          <a:p>
            <a:pPr lvl="0" eaLnBrk="1" hangingPunct="1"/>
            <a:r>
              <a:rPr lang="en-GB" altLang="en-US" dirty="0"/>
              <a:t>The effect of this very simple model is to extend the doctor’s thinking process beyond the consideration of the purely organic – and to include the patient’s family, emotional, social and environmental factors in the diagnosis.  </a:t>
            </a:r>
            <a:endParaRPr lang="en-GB" altLang="en-US" dirty="0"/>
          </a:p>
          <a:p>
            <a:pPr lvl="0" eaLnBrk="1" hangingPunct="1"/>
            <a:r>
              <a:rPr lang="en-GB" altLang="en-US" dirty="0"/>
              <a:t>If the doctor’s awareness is heightened, he/she is more likely to include them im his/her management.</a:t>
            </a:r>
            <a:endParaRPr lang="en-GB"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27651" name="Rectangle 2"/>
          <p:cNvSpPr>
            <a:spLocks noRot="1" noTextEdit="1"/>
          </p:cNvSpPr>
          <p:nvPr>
            <p:ph type="sldImg"/>
          </p:nvPr>
        </p:nvSpPr>
        <p:spPr>
          <a:ln/>
        </p:spPr>
      </p:sp>
      <p:sp>
        <p:nvSpPr>
          <p:cNvPr id="27652" name="Rectangle 3"/>
          <p:cNvSpPr>
            <a:spLocks noGrp="1"/>
          </p:cNvSpPr>
          <p:nvPr>
            <p:ph type="body" idx="1"/>
          </p:nvPr>
        </p:nvSpPr>
        <p:spPr>
          <a:ln/>
        </p:spPr>
        <p:txBody>
          <a:bodyPr wrap="square" lIns="91440" tIns="45720" rIns="91440" bIns="45720" anchor="t"/>
          <a:p>
            <a:pPr lvl="0" eaLnBrk="1" hangingPunct="1"/>
            <a:r>
              <a:rPr lang="en-GB" altLang="en-US" dirty="0"/>
              <a:t>James Heron was a humanistic psychologist</a:t>
            </a:r>
            <a:endParaRPr lang="en-GB" altLang="en-US" dirty="0"/>
          </a:p>
          <a:p>
            <a:pPr lvl="0" eaLnBrk="1" hangingPunct="1"/>
            <a:r>
              <a:rPr lang="en-GB" altLang="en-US" dirty="0"/>
              <a:t>A model which illustrates the range of interventions a doctor (counsellor or therapist) could use with a patient (or client).  The overall aim is based on the patients best interests.</a:t>
            </a:r>
            <a:endParaRPr lang="en-GB" altLang="en-US" dirty="0"/>
          </a:p>
          <a:p>
            <a:pPr lvl="0" eaLnBrk="1" hangingPunct="1">
              <a:buChar char="•"/>
            </a:pPr>
            <a:r>
              <a:rPr lang="en-GB" altLang="en-US" dirty="0"/>
              <a:t>Prescriptive – giving advice or instruction, being critical or directive</a:t>
            </a:r>
            <a:endParaRPr lang="en-GB" altLang="en-US" dirty="0"/>
          </a:p>
          <a:p>
            <a:pPr lvl="0" eaLnBrk="1" hangingPunct="1">
              <a:buChar char="•"/>
            </a:pPr>
            <a:r>
              <a:rPr lang="en-GB" altLang="en-US" dirty="0"/>
              <a:t>Informative – imparting new knowledge, instructing or interpreting</a:t>
            </a:r>
            <a:endParaRPr lang="en-GB" altLang="en-US" dirty="0"/>
          </a:p>
          <a:p>
            <a:pPr lvl="0" eaLnBrk="1" hangingPunct="1">
              <a:buChar char="•"/>
            </a:pPr>
            <a:r>
              <a:rPr lang="en-GB" altLang="en-US" dirty="0"/>
              <a:t>Confronting – challenging a restrictive attitude or behaviour, giving direct feedback within a caring context</a:t>
            </a:r>
            <a:endParaRPr lang="en-GB" altLang="en-US" dirty="0"/>
          </a:p>
          <a:p>
            <a:pPr lvl="0" eaLnBrk="1" hangingPunct="1">
              <a:buChar char="•"/>
            </a:pPr>
            <a:r>
              <a:rPr lang="en-GB" altLang="en-US" dirty="0"/>
              <a:t>Cathartic – seeking to release emotion in the form of weeping, laughter, trembling or anger</a:t>
            </a:r>
            <a:endParaRPr lang="en-GB" altLang="en-US" dirty="0"/>
          </a:p>
          <a:p>
            <a:pPr lvl="0" eaLnBrk="1" hangingPunct="1">
              <a:buChar char="•"/>
            </a:pPr>
            <a:r>
              <a:rPr lang="en-GB" altLang="en-US" dirty="0"/>
              <a:t>Catalytic – encouraging the patient to discover and explore his own latent thoughts and feelings</a:t>
            </a:r>
            <a:endParaRPr lang="en-GB" altLang="en-US" dirty="0"/>
          </a:p>
          <a:p>
            <a:pPr lvl="0" eaLnBrk="1" hangingPunct="1">
              <a:buChar char="•"/>
            </a:pPr>
            <a:r>
              <a:rPr lang="en-GB" altLang="en-US" dirty="0"/>
              <a:t>Supportive – offering comfort and approval, affirming the patient’s intrinsic value</a:t>
            </a:r>
            <a:endParaRPr lang="en-GB" altLang="en-US" dirty="0"/>
          </a:p>
          <a:p>
            <a:pPr lvl="0" eaLnBrk="1" hangingPunct="1"/>
            <a:r>
              <a:rPr lang="en-GB" altLang="en-US" b="1" dirty="0"/>
              <a:t>May use one or more of these interventions in a consultation.</a:t>
            </a:r>
            <a:endParaRPr lang="en-GB" altLang="en-US" b="1"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en-GB" altLang="en-US" dirty="0"/>
            </a:fld>
            <a:endParaRPr lang="en-GB" altLang="en-US" dirty="0"/>
          </a:p>
        </p:txBody>
      </p:sp>
      <p:sp>
        <p:nvSpPr>
          <p:cNvPr id="29699" name="Rectangle 2"/>
          <p:cNvSpPr>
            <a:spLocks noRot="1" noTextEdit="1"/>
          </p:cNvSpPr>
          <p:nvPr>
            <p:ph type="sldImg"/>
          </p:nvPr>
        </p:nvSpPr>
        <p:spPr>
          <a:ln/>
        </p:spPr>
      </p:sp>
      <p:sp>
        <p:nvSpPr>
          <p:cNvPr id="29700" name="Rectangle 3"/>
          <p:cNvSpPr>
            <a:spLocks noGrp="1"/>
          </p:cNvSpPr>
          <p:nvPr>
            <p:ph type="body" idx="1"/>
          </p:nvPr>
        </p:nvSpPr>
        <p:spPr>
          <a:ln/>
        </p:spPr>
        <p:txBody>
          <a:bodyPr wrap="square" lIns="91440" tIns="45720" rIns="91440" bIns="45720" anchor="t"/>
          <a:p>
            <a:pPr lvl="0" eaLnBrk="1" hangingPunct="1"/>
            <a:r>
              <a:rPr lang="en-GB" altLang="en-US" dirty="0"/>
              <a:t>American Psycholanalyst</a:t>
            </a:r>
            <a:endParaRPr lang="en-GB" altLang="en-US" dirty="0"/>
          </a:p>
          <a:p>
            <a:pPr lvl="0" eaLnBrk="1" hangingPunct="1"/>
            <a:r>
              <a:rPr lang="en-GB" altLang="en-US" dirty="0"/>
              <a:t>The human psyche as consisting of three ego states (parent, adult, child)</a:t>
            </a:r>
            <a:endParaRPr lang="en-GB" altLang="en-US" dirty="0"/>
          </a:p>
          <a:p>
            <a:pPr lvl="0" eaLnBrk="1" hangingPunct="1"/>
            <a:r>
              <a:rPr lang="en-GB" altLang="en-US" dirty="0"/>
              <a:t>At any given moment, each of us is in a state of mind when we think, feel, behave, react and have attitudes as if we were either a</a:t>
            </a:r>
            <a:endParaRPr lang="en-GB" altLang="en-US" dirty="0"/>
          </a:p>
          <a:p>
            <a:pPr lvl="0" eaLnBrk="1" hangingPunct="1"/>
            <a:r>
              <a:rPr lang="en-GB" altLang="en-US" dirty="0"/>
              <a:t>Critical or caring Parent</a:t>
            </a:r>
            <a:endParaRPr lang="en-GB" altLang="en-US" dirty="0"/>
          </a:p>
          <a:p>
            <a:pPr lvl="0" eaLnBrk="1" hangingPunct="1"/>
            <a:r>
              <a:rPr lang="en-GB" altLang="en-US" dirty="0"/>
              <a:t>Logical Adult</a:t>
            </a:r>
            <a:endParaRPr lang="en-GB" altLang="en-US" dirty="0"/>
          </a:p>
          <a:p>
            <a:pPr lvl="0" eaLnBrk="1" hangingPunct="1"/>
            <a:r>
              <a:rPr lang="en-GB" altLang="en-US" dirty="0"/>
              <a:t>Spontaneous or Dependant Child</a:t>
            </a:r>
            <a:endParaRPr lang="en-GB" altLang="en-US" dirty="0"/>
          </a:p>
          <a:p>
            <a:pPr lvl="0" eaLnBrk="1" hangingPunct="1"/>
            <a:r>
              <a:rPr lang="en-GB" altLang="en-US" dirty="0"/>
              <a:t>Many gp consultations are carried out on a parent-doctor, child-patient relationship – which is not always in the best interest of either party.</a:t>
            </a:r>
            <a:endParaRPr lang="en-GB" altLang="en-US" dirty="0"/>
          </a:p>
          <a:p>
            <a:pPr lvl="0" eaLnBrk="1" hangingPunct="1"/>
            <a:r>
              <a:rPr lang="en-GB" altLang="en-US" dirty="0"/>
              <a:t>Knowledge and Application of TA introduces flexibility into the doctor’s repertoire of skills which can break repetititious cycles of behaviour (GAMES) into which some consultations can degenerate</a:t>
            </a:r>
            <a:endParaRPr lang="en-GB" altLang="en-US" dirty="0"/>
          </a:p>
          <a:p>
            <a:pPr lvl="0" eaLnBrk="1" hangingPunct="1"/>
            <a:endParaRPr lang="en-GB"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grpSp>
        <p:nvGrpSpPr>
          <p:cNvPr id="3074" name="Group 2"/>
          <p:cNvGrpSpPr/>
          <p:nvPr/>
        </p:nvGrpSpPr>
        <p:grpSpPr>
          <a:xfrm>
            <a:off x="0" y="3902075"/>
            <a:ext cx="3400425" cy="2949575"/>
            <a:chOff x="0" y="2458"/>
            <a:chExt cx="2142" cy="1858"/>
          </a:xfrm>
        </p:grpSpPr>
        <p:sp>
          <p:nvSpPr>
            <p:cNvPr id="16" name="Freeform 3"/>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7" name="Freeform 4"/>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8" name="Freeform 5"/>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9" name="Freeform 6"/>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084" name="Oval 7"/>
            <p:cNvSpPr/>
            <p:nvPr/>
          </p:nvSpPr>
          <p:spPr>
            <a:xfrm>
              <a:off x="209" y="2784"/>
              <a:ext cx="86" cy="86"/>
            </a:xfrm>
            <a:prstGeom prst="ellipse">
              <a:avLst/>
            </a:prstGeom>
            <a:gradFill rotWithShape="0">
              <a:gsLst>
                <a:gs pos="0">
                  <a:schemeClr val="bg2"/>
                </a:gs>
                <a:gs pos="100000">
                  <a:schemeClr val="bg1"/>
                </a:gs>
              </a:gsLst>
              <a:lin ang="18900000" scaled="1"/>
              <a:tileRect/>
            </a:gradFill>
            <a:ln w="9525">
              <a:noFill/>
            </a:ln>
          </p:spPr>
          <p:txBody>
            <a:bodyPr/>
            <a:p>
              <a:pPr lvl="0" eaLnBrk="1" hangingPunct="1">
                <a:buNone/>
              </a:pPr>
              <a:endParaRPr dirty="0">
                <a:latin typeface="Arial" panose="020B0604020202020204" pitchFamily="34" charset="0"/>
              </a:endParaRPr>
            </a:p>
          </p:txBody>
        </p:sp>
        <p:sp>
          <p:nvSpPr>
            <p:cNvPr id="3085" name="Oval 8"/>
            <p:cNvSpPr/>
            <p:nvPr/>
          </p:nvSpPr>
          <p:spPr>
            <a:xfrm>
              <a:off x="1536" y="3884"/>
              <a:ext cx="92" cy="92"/>
            </a:xfrm>
            <a:prstGeom prst="ellipse">
              <a:avLst/>
            </a:prstGeom>
            <a:gradFill rotWithShape="0">
              <a:gsLst>
                <a:gs pos="0">
                  <a:schemeClr val="bg2"/>
                </a:gs>
                <a:gs pos="100000">
                  <a:schemeClr val="bg1"/>
                </a:gs>
              </a:gsLst>
              <a:lin ang="2700000" scaled="1"/>
              <a:tileRect/>
            </a:gradFill>
            <a:ln w="9525">
              <a:noFill/>
            </a:ln>
          </p:spPr>
          <p:txBody>
            <a:bodyPr/>
            <a:p>
              <a:pPr lvl="0" eaLnBrk="1" hangingPunct="1">
                <a:buNone/>
              </a:pPr>
              <a:endParaRPr dirty="0">
                <a:latin typeface="Arial" panose="020B0604020202020204" pitchFamily="34" charset="0"/>
              </a:endParaRPr>
            </a:p>
          </p:txBody>
        </p:sp>
        <p:sp>
          <p:nvSpPr>
            <p:cNvPr id="3086" name="Oval 9"/>
            <p:cNvSpPr/>
            <p:nvPr/>
          </p:nvSpPr>
          <p:spPr>
            <a:xfrm>
              <a:off x="791" y="2723"/>
              <a:ext cx="121" cy="121"/>
            </a:xfrm>
            <a:prstGeom prst="ellipse">
              <a:avLst/>
            </a:prstGeom>
            <a:gradFill rotWithShape="0">
              <a:gsLst>
                <a:gs pos="0">
                  <a:schemeClr val="bg2"/>
                </a:gs>
                <a:gs pos="100000">
                  <a:schemeClr val="bg1"/>
                </a:gs>
              </a:gsLst>
              <a:lin ang="18900000" scaled="1"/>
              <a:tileRect/>
            </a:gradFill>
            <a:ln w="9525">
              <a:noFill/>
            </a:ln>
          </p:spPr>
          <p:txBody>
            <a:bodyPr/>
            <a:p>
              <a:pPr lvl="0" eaLnBrk="1" hangingPunct="1">
                <a:buNone/>
              </a:pPr>
              <a:endParaRPr dirty="0">
                <a:latin typeface="Arial" panose="020B0604020202020204" pitchFamily="34" charset="0"/>
              </a:endParaRPr>
            </a:p>
          </p:txBody>
        </p:sp>
      </p:grpSp>
      <p:sp>
        <p:nvSpPr>
          <p:cNvPr id="12298" name="Rectangle 10"/>
          <p:cNvSpPr>
            <a:spLocks noGrp="1" noChangeArrowheads="1"/>
          </p:cNvSpPr>
          <p:nvPr>
            <p:ph type="ctrTitle" sz="quarter"/>
          </p:nvPr>
        </p:nvSpPr>
        <p:spPr>
          <a:xfrm>
            <a:off x="685800" y="1873250"/>
            <a:ext cx="7772400" cy="1555750"/>
          </a:xfrm>
        </p:spPr>
        <p:txBody>
          <a:bodyPr/>
          <a:lstStyle>
            <a:lvl1pPr>
              <a:defRPr sz="4800"/>
            </a:lvl1pPr>
          </a:lstStyle>
          <a:p>
            <a:r>
              <a:rPr lang="en-GB"/>
              <a:t>Click to edit Master title style</a:t>
            </a:r>
            <a:endParaRPr lang="en-GB"/>
          </a:p>
        </p:txBody>
      </p:sp>
      <p:sp>
        <p:nvSpPr>
          <p:cNvPr id="12299"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r>
              <a:rPr lang="en-GB"/>
              <a:t>Click to edit Master subtitle style</a:t>
            </a:r>
            <a:endParaRPr lang="en-GB"/>
          </a:p>
        </p:txBody>
      </p:sp>
      <p:sp>
        <p:nvSpPr>
          <p:cNvPr id="23" name="Rectangle 12"/>
          <p:cNvSpPr>
            <a:spLocks noGrp="1" noChangeArrowheads="1"/>
          </p:cNvSpPr>
          <p:nvPr>
            <p:ph type="dt" sz="quarter" idx="2"/>
          </p:nvPr>
        </p:nvSpPr>
        <p:spPr bwMode="auto">
          <a:xfrm>
            <a:off x="457200" y="6248400"/>
            <a:ext cx="21336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24" name="Rectangle 13"/>
          <p:cNvSpPr>
            <a:spLocks noGrp="1" noChangeArrowheads="1"/>
          </p:cNvSpPr>
          <p:nvPr>
            <p:ph type="ftr" sz="quarter" idx="3"/>
          </p:nvPr>
        </p:nvSpPr>
        <p:spPr bwMode="auto">
          <a:xfrm>
            <a:off x="3124200" y="6248400"/>
            <a:ext cx="28956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25" name="Rectangle 14"/>
          <p:cNvSpPr>
            <a:spLocks noGrp="1" noChangeArrowheads="1"/>
          </p:cNvSpPr>
          <p:nvPr>
            <p:ph type="sldNum" sz="quarter" idx="4"/>
          </p:nvPr>
        </p:nvSpPr>
        <p:spPr bwMode="auto">
          <a:xfrm>
            <a:off x="6553200" y="6248400"/>
            <a:ext cx="21336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C273FFB-3124-4CF7-B894-10057D7C4288}"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grpSp>
        <p:nvGrpSpPr>
          <p:cNvPr id="4098" name="Group 2"/>
          <p:cNvGrpSpPr/>
          <p:nvPr/>
        </p:nvGrpSpPr>
        <p:grpSpPr>
          <a:xfrm>
            <a:off x="381000" y="457200"/>
            <a:ext cx="8397875" cy="5562600"/>
            <a:chOff x="240" y="288"/>
            <a:chExt cx="5290" cy="3504"/>
          </a:xfrm>
        </p:grpSpPr>
        <p:sp>
          <p:nvSpPr>
            <p:cNvPr id="4104" name="Rectangle 3"/>
            <p:cNvSpPr/>
            <p:nvPr/>
          </p:nvSpPr>
          <p:spPr>
            <a:xfrm>
              <a:off x="240" y="288"/>
              <a:ext cx="5290" cy="3504"/>
            </a:xfrm>
            <a:prstGeom prst="rect">
              <a:avLst/>
            </a:prstGeom>
            <a:solidFill>
              <a:schemeClr val="bg1"/>
            </a:solidFill>
            <a:ln w="50800" cap="flat" cmpd="sng">
              <a:solidFill>
                <a:schemeClr val="folHlink"/>
              </a:solidFill>
              <a:prstDash val="solid"/>
              <a:miter/>
              <a:headEnd type="none" w="med" len="med"/>
              <a:tailEnd type="none" w="med" len="med"/>
            </a:ln>
          </p:spPr>
          <p:txBody>
            <a:bodyPr wrap="none" anchor="ctr"/>
            <a:p>
              <a:pPr lvl="0" algn="ctr" eaLnBrk="1" hangingPunct="1">
                <a:buNone/>
              </a:pPr>
              <a:endParaRPr lang="en-US" altLang="x-none" sz="2400" dirty="0">
                <a:latin typeface="Times New Roman" panose="02020603050405020304" charset="0"/>
              </a:endParaRPr>
            </a:p>
          </p:txBody>
        </p:sp>
        <p:sp>
          <p:nvSpPr>
            <p:cNvPr id="4105" name="Rectangle 4"/>
            <p:cNvSpPr/>
            <p:nvPr/>
          </p:nvSpPr>
          <p:spPr>
            <a:xfrm>
              <a:off x="285" y="336"/>
              <a:ext cx="5184" cy="3408"/>
            </a:xfrm>
            <a:prstGeom prst="rect">
              <a:avLst/>
            </a:prstGeom>
            <a:noFill/>
            <a:ln w="9525" cap="flat" cmpd="sng">
              <a:solidFill>
                <a:schemeClr val="folHlink"/>
              </a:solidFill>
              <a:prstDash val="solid"/>
              <a:miter/>
              <a:headEnd type="none" w="med" len="med"/>
              <a:tailEnd type="none" w="med" len="med"/>
            </a:ln>
          </p:spPr>
          <p:txBody>
            <a:bodyPr wrap="none" anchor="ctr"/>
            <a:p>
              <a:pPr lvl="0" algn="ctr" eaLnBrk="1" hangingPunct="1">
                <a:buNone/>
              </a:pPr>
              <a:endParaRPr lang="en-US" altLang="x-none" sz="2400" dirty="0">
                <a:latin typeface="Times New Roman" panose="02020603050405020304" charset="0"/>
              </a:endParaRPr>
            </a:p>
          </p:txBody>
        </p:sp>
        <p:sp>
          <p:nvSpPr>
            <p:cNvPr id="4106" name="Line 5"/>
            <p:cNvSpPr/>
            <p:nvPr/>
          </p:nvSpPr>
          <p:spPr>
            <a:xfrm>
              <a:off x="576" y="2256"/>
              <a:ext cx="4608" cy="0"/>
            </a:xfrm>
            <a:prstGeom prst="line">
              <a:avLst/>
            </a:prstGeom>
            <a:ln w="19050" cap="flat" cmpd="sng">
              <a:solidFill>
                <a:schemeClr val="accent2"/>
              </a:solidFill>
              <a:prstDash val="solid"/>
              <a:headEnd type="none" w="med" len="med"/>
              <a:tailEnd type="none" w="med" len="med"/>
            </a:ln>
          </p:spPr>
        </p:sp>
      </p:grpSp>
      <p:sp>
        <p:nvSpPr>
          <p:cNvPr id="15366" name="Rectangle 6"/>
          <p:cNvSpPr>
            <a:spLocks noGrp="1" noChangeArrowheads="1"/>
          </p:cNvSpPr>
          <p:nvPr>
            <p:ph type="ctrTitle"/>
          </p:nvPr>
        </p:nvSpPr>
        <p:spPr>
          <a:xfrm>
            <a:off x="1219200" y="838200"/>
            <a:ext cx="6781800" cy="2559050"/>
          </a:xfrm>
        </p:spPr>
        <p:txBody>
          <a:bodyPr anchorCtr="1"/>
          <a:lstStyle>
            <a:lvl1pPr algn="ctr">
              <a:defRPr sz="6200"/>
            </a:lvl1pPr>
          </a:lstStyle>
          <a:p>
            <a:r>
              <a:rPr lang="en-GB"/>
              <a:t>Click to edit Master title style</a:t>
            </a:r>
            <a:endParaRPr lang="en-GB"/>
          </a:p>
        </p:txBody>
      </p:sp>
      <p:sp>
        <p:nvSpPr>
          <p:cNvPr id="15367" name="Rectangle 7"/>
          <p:cNvSpPr>
            <a:spLocks noGrp="1" noChangeArrowheads="1"/>
          </p:cNvSpPr>
          <p:nvPr>
            <p:ph type="subTitle" idx="1"/>
          </p:nvPr>
        </p:nvSpPr>
        <p:spPr>
          <a:xfrm>
            <a:off x="1371600" y="3733800"/>
            <a:ext cx="6400800" cy="1873250"/>
          </a:xfrm>
        </p:spPr>
        <p:txBody>
          <a:bodyPr/>
          <a:lstStyle>
            <a:lvl1pPr marL="0" indent="0" algn="ctr">
              <a:buFont typeface="Wingdings" panose="05000000000000000000" pitchFamily="2" charset="2"/>
              <a:buNone/>
              <a:defRPr sz="3000"/>
            </a:lvl1pPr>
          </a:lstStyle>
          <a:p>
            <a:r>
              <a:rPr lang="en-GB"/>
              <a:t>Click to edit Master subtitle style</a:t>
            </a:r>
            <a:endParaRPr lang="en-GB"/>
          </a:p>
        </p:txBody>
      </p:sp>
      <p:sp>
        <p:nvSpPr>
          <p:cNvPr id="15" name="Rectangle 8"/>
          <p:cNvSpPr>
            <a:spLocks noGrp="1" noChangeArrowheads="1"/>
          </p:cNvSpPr>
          <p:nvPr>
            <p:ph type="dt" sz="half" idx="2"/>
          </p:nvPr>
        </p:nvSpPr>
        <p:spPr bwMode="auto">
          <a:xfrm>
            <a:off x="536575" y="6248400"/>
            <a:ext cx="2054225" cy="45720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6" name="Rectangle 9"/>
          <p:cNvSpPr>
            <a:spLocks noGrp="1" noChangeArrowheads="1"/>
          </p:cNvSpPr>
          <p:nvPr>
            <p:ph type="ftr" sz="quarter" idx="3"/>
          </p:nvPr>
        </p:nvSpPr>
        <p:spPr bwMode="auto">
          <a:xfrm>
            <a:off x="3251200" y="6248400"/>
            <a:ext cx="2887663" cy="45720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7" name="Rectangle 10"/>
          <p:cNvSpPr>
            <a:spLocks noGrp="1" noChangeArrowheads="1"/>
          </p:cNvSpPr>
          <p:nvPr>
            <p:ph type="sldNum" sz="quarter" idx="4"/>
          </p:nvPr>
        </p:nvSpPr>
        <p:spPr bwMode="auto">
          <a:xfrm>
            <a:off x="6788150" y="6257925"/>
            <a:ext cx="1905000" cy="457200"/>
          </a:xfrm>
          <a:prstGeom prst="rect">
            <a:avLst/>
          </a:prstGeom>
          <a:ln>
            <a:miter lim="800000"/>
          </a:ln>
        </p:spPr>
        <p:txBody>
          <a:bodyPr vert="horz" wrap="square" lIns="91440" tIns="45720" rIns="91440" bIns="45720" numCol="1" anchor="b"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B9B18700-991A-46FF-ACE1-72967DD27946}"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34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Content Placeholder 3"/>
          <p:cNvSpPr>
            <a:spLocks noGrp="1"/>
          </p:cNvSpPr>
          <p:nvPr>
            <p:ph sz="half" idx="2"/>
          </p:nvPr>
        </p:nvSpPr>
        <p:spPr>
          <a:xfrm>
            <a:off x="46863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anose="05000000000000000000" pitchFamily="2" charset="2"/>
              <a:buNone/>
              <a:defRPr/>
            </a:pPr>
            <a:endParaRPr kumimoji="0" lang="en-GB"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73075"/>
            <a:ext cx="2038350" cy="53943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3400" y="473075"/>
            <a:ext cx="5962650" cy="53943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Wingdings" panose="05000000000000000000" pitchFamily="2" charset="2"/>
              <a:buNone/>
              <a:defRPr/>
            </a:pPr>
            <a:endPar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1026" name="Group 2"/>
          <p:cNvGrpSpPr/>
          <p:nvPr/>
        </p:nvGrpSpPr>
        <p:grpSpPr>
          <a:xfrm>
            <a:off x="0" y="3902075"/>
            <a:ext cx="3400425" cy="2949575"/>
            <a:chOff x="0" y="2458"/>
            <a:chExt cx="2142" cy="1858"/>
          </a:xfrm>
        </p:grpSpPr>
        <p:sp>
          <p:nvSpPr>
            <p:cNvPr id="11267" name="Freeform 3"/>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8" name="Freeform 4"/>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9" name="Freeform 5"/>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70" name="Freeform 6"/>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6" name="Oval 7"/>
            <p:cNvSpPr/>
            <p:nvPr/>
          </p:nvSpPr>
          <p:spPr>
            <a:xfrm>
              <a:off x="209" y="2784"/>
              <a:ext cx="86" cy="86"/>
            </a:xfrm>
            <a:prstGeom prst="ellipse">
              <a:avLst/>
            </a:prstGeom>
            <a:gradFill rotWithShape="0">
              <a:gsLst>
                <a:gs pos="0">
                  <a:schemeClr val="bg2"/>
                </a:gs>
                <a:gs pos="100000">
                  <a:schemeClr val="bg1"/>
                </a:gs>
              </a:gsLst>
              <a:lin ang="18900000" scaled="1"/>
              <a:tileRect/>
            </a:gradFill>
            <a:ln w="9525">
              <a:noFill/>
            </a:ln>
          </p:spPr>
          <p:txBody>
            <a:bodyPr/>
            <a:p>
              <a:pPr lvl="0" eaLnBrk="1" hangingPunct="1">
                <a:buNone/>
              </a:pPr>
              <a:endParaRPr dirty="0">
                <a:latin typeface="Arial" panose="020B0604020202020204" pitchFamily="34" charset="0"/>
              </a:endParaRPr>
            </a:p>
          </p:txBody>
        </p:sp>
        <p:sp>
          <p:nvSpPr>
            <p:cNvPr id="1037" name="Oval 8"/>
            <p:cNvSpPr/>
            <p:nvPr/>
          </p:nvSpPr>
          <p:spPr>
            <a:xfrm>
              <a:off x="1536" y="3884"/>
              <a:ext cx="92" cy="92"/>
            </a:xfrm>
            <a:prstGeom prst="ellipse">
              <a:avLst/>
            </a:prstGeom>
            <a:gradFill rotWithShape="0">
              <a:gsLst>
                <a:gs pos="0">
                  <a:schemeClr val="bg2"/>
                </a:gs>
                <a:gs pos="100000">
                  <a:schemeClr val="bg1"/>
                </a:gs>
              </a:gsLst>
              <a:lin ang="2700000" scaled="1"/>
              <a:tileRect/>
            </a:gradFill>
            <a:ln w="9525">
              <a:noFill/>
            </a:ln>
          </p:spPr>
          <p:txBody>
            <a:bodyPr/>
            <a:p>
              <a:pPr lvl="0" eaLnBrk="1" hangingPunct="1">
                <a:buNone/>
              </a:pPr>
              <a:endParaRPr dirty="0">
                <a:latin typeface="Arial" panose="020B0604020202020204" pitchFamily="34" charset="0"/>
              </a:endParaRPr>
            </a:p>
          </p:txBody>
        </p:sp>
        <p:sp>
          <p:nvSpPr>
            <p:cNvPr id="1038" name="Oval 9"/>
            <p:cNvSpPr/>
            <p:nvPr/>
          </p:nvSpPr>
          <p:spPr>
            <a:xfrm>
              <a:off x="791" y="2723"/>
              <a:ext cx="121" cy="121"/>
            </a:xfrm>
            <a:prstGeom prst="ellipse">
              <a:avLst/>
            </a:prstGeom>
            <a:gradFill rotWithShape="0">
              <a:gsLst>
                <a:gs pos="0">
                  <a:schemeClr val="bg2"/>
                </a:gs>
                <a:gs pos="100000">
                  <a:schemeClr val="bg1"/>
                </a:gs>
              </a:gsLst>
              <a:lin ang="18900000" scaled="1"/>
              <a:tileRect/>
            </a:gradFill>
            <a:ln w="9525">
              <a:noFill/>
            </a:ln>
          </p:spPr>
          <p:txBody>
            <a:bodyPr/>
            <a:p>
              <a:pPr lvl="0" eaLnBrk="1" hangingPunct="1">
                <a:buNone/>
              </a:pPr>
              <a:endParaRPr dirty="0">
                <a:latin typeface="Arial" panose="020B0604020202020204" pitchFamily="34" charset="0"/>
              </a:endParaRPr>
            </a:p>
          </p:txBody>
        </p:sp>
      </p:grpSp>
      <p:sp>
        <p:nvSpPr>
          <p:cNvPr id="11274" name="Rectangle 10"/>
          <p:cNvSpPr>
            <a:spLocks noGrp="1" noChangeArrowheads="1"/>
          </p:cNvSpPr>
          <p:nvPr>
            <p:ph type="title"/>
          </p:nvPr>
        </p:nvSpPr>
        <p:spPr bwMode="auto">
          <a:xfrm>
            <a:off x="457200" y="277813"/>
            <a:ext cx="8229600" cy="1139825"/>
          </a:xfrm>
          <a:prstGeom prst="rect">
            <a:avLst/>
          </a:prstGeom>
          <a:noFill/>
          <a:ln w="9525">
            <a:noFill/>
            <a:miter lim="800000"/>
          </a:ln>
          <a:effectLst/>
        </p:spPr>
        <p:txBody>
          <a:bodyPr vert="horz" wrap="square" lIns="91440" tIns="45720" rIns="91440" bIns="45720" numCol="1" anchor="ctr" anchorCtr="1" compatLnSpc="1"/>
          <a:lstStyle/>
          <a:p>
            <a:pPr lvl="0"/>
            <a:r>
              <a:rPr lang="en-GB"/>
              <a:t>Click to edit Master title style</a:t>
            </a:r>
            <a:endParaRPr lang="en-GB"/>
          </a:p>
        </p:txBody>
      </p:sp>
      <p:sp>
        <p:nvSpPr>
          <p:cNvPr id="11275" name="Rectangle 11"/>
          <p:cNvSpPr>
            <a:spLocks noGrp="1" noChangeArrowheads="1"/>
          </p:cNvSpPr>
          <p:nvPr>
            <p:ph type="body" idx="1"/>
          </p:nvPr>
        </p:nvSpPr>
        <p:spPr bwMode="auto">
          <a:xfrm>
            <a:off x="457200" y="1600200"/>
            <a:ext cx="8229600" cy="4530725"/>
          </a:xfrm>
          <a:prstGeom prst="rect">
            <a:avLst/>
          </a:prstGeom>
          <a:noFill/>
          <a:ln w="9525">
            <a:noFill/>
            <a:miter lim="800000"/>
          </a:ln>
          <a:effectLst/>
        </p:spPr>
        <p:txBody>
          <a:bodyPr vert="horz" wrap="square" lIns="91440" tIns="45720" rIns="91440" bIns="45720" numCol="1" anchor="t" anchorCtr="0" compatLnSpc="1"/>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GB"/>
          </a:p>
        </p:txBody>
      </p:sp>
      <p:sp>
        <p:nvSpPr>
          <p:cNvPr id="11276" name="Rectangle 12"/>
          <p:cNvSpPr>
            <a:spLocks noGrp="1" noChangeArrowheads="1"/>
          </p:cNvSpPr>
          <p:nvPr>
            <p:ph type="dt" sz="half" idx="2"/>
          </p:nvPr>
        </p:nvSpPr>
        <p:spPr bwMode="auto">
          <a:xfrm>
            <a:off x="457200" y="6248400"/>
            <a:ext cx="2133600" cy="457200"/>
          </a:xfrm>
          <a:prstGeom prst="rect">
            <a:avLst/>
          </a:prstGeom>
          <a:noFill/>
          <a:ln w="9525">
            <a:noFill/>
            <a:miter lim="800000"/>
          </a:ln>
          <a:effectLst/>
        </p:spPr>
        <p:txBody>
          <a:bodyPr vert="horz" wrap="square" lIns="91440" tIns="45720" rIns="91440" bIns="45720" numCol="1" anchor="t" anchorCtr="0" compatLnSpc="1"/>
          <a:lstStyle>
            <a:lvl1pPr>
              <a:defRPr sz="1000">
                <a:effectLst>
                  <a:outerShdw blurRad="38100" dist="38100" dir="2700000" algn="tl">
                    <a:srgbClr val="010199"/>
                  </a:outerShdw>
                </a:effectLst>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11277" name="Rectangle 13"/>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lgn="ctr">
              <a:defRPr sz="1000">
                <a:effectLst>
                  <a:outerShdw blurRad="38100" dist="38100" dir="2700000" algn="tl">
                    <a:srgbClr val="010199"/>
                  </a:outerShdw>
                </a:effectLst>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
        <p:nvSpPr>
          <p:cNvPr id="11278" name="Rectangle 14"/>
          <p:cNvSpPr>
            <a:spLocks noGrp="1" noChangeArrowheads="1"/>
          </p:cNvSpPr>
          <p:nvPr>
            <p:ph type="sldNum" sz="quarter" idx="4"/>
          </p:nvPr>
        </p:nvSpPr>
        <p:spPr bwMode="auto">
          <a:xfrm>
            <a:off x="6553200" y="6248400"/>
            <a:ext cx="2133600" cy="457200"/>
          </a:xfrm>
          <a:prstGeom prst="rect">
            <a:avLst/>
          </a:prstGeom>
          <a:noFill/>
          <a:ln w="9525">
            <a:noFill/>
            <a:miter lim="800000"/>
          </a:ln>
          <a:effectLst/>
        </p:spPr>
        <p:txBody>
          <a:bodyPr vert="horz" wrap="square" lIns="91440" tIns="45720" rIns="91440" bIns="45720" numCol="1" anchor="t" anchorCtr="0" compatLnSpc="1"/>
          <a:lstStyle>
            <a:lvl1pPr algn="r">
              <a:defRPr sz="1000">
                <a:effectLst>
                  <a:outerShdw blurRad="38100" dist="38100" dir="2700000" algn="tl">
                    <a:srgbClr val="010199"/>
                  </a:outerShdw>
                </a:effectLst>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0E4E37C0-62A0-41A5-B6D1-0C13C3258681}" type="slidenum">
              <a:rPr kumimoji="0" lang="en-GB" altLang="en-US" sz="1000" b="0" i="0" u="none" strike="noStrike" kern="1200" cap="none" spc="0" normalizeH="0" baseline="0" noProof="0" smtClean="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outerShdw blurRad="38100" dist="38100" dir="2700000" algn="tl">
                  <a:srgbClr val="010199"/>
                </a:outerShdw>
              </a:effectLst>
              <a:uLnTx/>
              <a:uFillTx/>
              <a:latin typeface="Arial" panose="020B0604020202020204" pitchFamily="34" charset="0"/>
              <a:ea typeface="+mn-ea"/>
              <a:cs typeface="+mn-cs"/>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outerShdw blurRad="38100" dist="38100" dir="2700000" algn="tl">
              <a:srgbClr val="010199"/>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outerShdw blurRad="38100" dist="38100" dir="2700000" algn="tl">
              <a:srgbClr val="010199"/>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2050" name="Group 2"/>
          <p:cNvGrpSpPr/>
          <p:nvPr/>
        </p:nvGrpSpPr>
        <p:grpSpPr>
          <a:xfrm>
            <a:off x="228600" y="228600"/>
            <a:ext cx="8686800" cy="5943600"/>
            <a:chOff x="144" y="144"/>
            <a:chExt cx="5472" cy="3744"/>
          </a:xfrm>
        </p:grpSpPr>
        <p:sp>
          <p:nvSpPr>
            <p:cNvPr id="2056" name="Rectangle 3"/>
            <p:cNvSpPr/>
            <p:nvPr/>
          </p:nvSpPr>
          <p:spPr>
            <a:xfrm>
              <a:off x="144" y="144"/>
              <a:ext cx="5472" cy="3744"/>
            </a:xfrm>
            <a:prstGeom prst="rect">
              <a:avLst/>
            </a:prstGeom>
            <a:solidFill>
              <a:schemeClr val="bg1"/>
            </a:solidFill>
            <a:ln w="44450" cap="flat" cmpd="sng">
              <a:solidFill>
                <a:schemeClr val="folHlink"/>
              </a:solidFill>
              <a:prstDash val="solid"/>
              <a:miter/>
              <a:headEnd type="none" w="med" len="med"/>
              <a:tailEnd type="none" w="med" len="med"/>
            </a:ln>
          </p:spPr>
          <p:txBody>
            <a:bodyPr wrap="none" anchor="ctr"/>
            <a:p>
              <a:pPr lvl="0" algn="ctr" eaLnBrk="1" hangingPunct="1">
                <a:buNone/>
              </a:pPr>
              <a:endParaRPr lang="en-US" altLang="x-none" sz="2400" dirty="0">
                <a:latin typeface="Times New Roman" panose="02020603050405020304" charset="0"/>
              </a:endParaRPr>
            </a:p>
          </p:txBody>
        </p:sp>
        <p:sp>
          <p:nvSpPr>
            <p:cNvPr id="2057" name="Rectangle 4"/>
            <p:cNvSpPr/>
            <p:nvPr/>
          </p:nvSpPr>
          <p:spPr>
            <a:xfrm>
              <a:off x="193" y="193"/>
              <a:ext cx="5373" cy="3635"/>
            </a:xfrm>
            <a:prstGeom prst="rect">
              <a:avLst/>
            </a:prstGeom>
            <a:solidFill>
              <a:schemeClr val="bg1"/>
            </a:solidFill>
            <a:ln w="9525" cap="flat" cmpd="sng">
              <a:solidFill>
                <a:schemeClr val="folHlink"/>
              </a:solidFill>
              <a:prstDash val="solid"/>
              <a:miter/>
              <a:headEnd type="none" w="med" len="med"/>
              <a:tailEnd type="none" w="med" len="med"/>
            </a:ln>
          </p:spPr>
          <p:txBody>
            <a:bodyPr wrap="none" anchor="ctr"/>
            <a:p>
              <a:pPr lvl="0" algn="ctr" eaLnBrk="1" hangingPunct="1">
                <a:buNone/>
              </a:pPr>
              <a:endParaRPr lang="en-US" altLang="x-none" sz="2400" dirty="0">
                <a:latin typeface="Times New Roman" panose="02020603050405020304" charset="0"/>
              </a:endParaRPr>
            </a:p>
          </p:txBody>
        </p:sp>
        <p:sp>
          <p:nvSpPr>
            <p:cNvPr id="2058" name="Line 5"/>
            <p:cNvSpPr/>
            <p:nvPr/>
          </p:nvSpPr>
          <p:spPr>
            <a:xfrm>
              <a:off x="336" y="1092"/>
              <a:ext cx="5136" cy="0"/>
            </a:xfrm>
            <a:prstGeom prst="line">
              <a:avLst/>
            </a:prstGeom>
            <a:ln w="12700" cap="flat" cmpd="sng">
              <a:solidFill>
                <a:schemeClr val="accent2"/>
              </a:solidFill>
              <a:prstDash val="solid"/>
              <a:headEnd type="none" w="med" len="med"/>
              <a:tailEnd type="none" w="med" len="med"/>
            </a:ln>
          </p:spPr>
        </p:sp>
      </p:grpSp>
      <p:sp>
        <p:nvSpPr>
          <p:cNvPr id="2051" name="Rectangle 6"/>
          <p:cNvSpPr>
            <a:spLocks noGrp="1"/>
          </p:cNvSpPr>
          <p:nvPr>
            <p:ph type="title"/>
          </p:nvPr>
        </p:nvSpPr>
        <p:spPr>
          <a:xfrm>
            <a:off x="533400" y="473075"/>
            <a:ext cx="8153400" cy="1143000"/>
          </a:xfrm>
          <a:prstGeom prst="rect">
            <a:avLst/>
          </a:prstGeom>
          <a:noFill/>
          <a:ln w="9525">
            <a:noFill/>
          </a:ln>
        </p:spPr>
        <p:txBody>
          <a:bodyPr anchor="b"/>
          <a:p>
            <a:pPr lvl="0"/>
            <a:r>
              <a:rPr lang="en-GB" altLang="en-US" dirty="0"/>
              <a:t>Click to edit Master title style</a:t>
            </a:r>
            <a:endParaRPr lang="en-GB" altLang="en-US" dirty="0"/>
          </a:p>
        </p:txBody>
      </p:sp>
      <p:sp>
        <p:nvSpPr>
          <p:cNvPr id="2052" name="Rectangle 7"/>
          <p:cNvSpPr>
            <a:spLocks noGrp="1"/>
          </p:cNvSpPr>
          <p:nvPr>
            <p:ph type="body" idx="1"/>
          </p:nvPr>
        </p:nvSpPr>
        <p:spPr>
          <a:xfrm>
            <a:off x="533400" y="1828800"/>
            <a:ext cx="8153400" cy="4038600"/>
          </a:xfrm>
          <a:prstGeom prst="rect">
            <a:avLst/>
          </a:prstGeom>
          <a:noFill/>
          <a:ln w="9525">
            <a:noFill/>
          </a:ln>
        </p:spPr>
        <p:txBody>
          <a:bodyPr/>
          <a:p>
            <a:pPr lvl="0"/>
            <a:r>
              <a:rPr lang="en-GB" altLang="en-US" dirty="0"/>
              <a:t>Click to edit Master text styles</a:t>
            </a:r>
            <a:endParaRPr lang="en-GB" altLang="en-US" dirty="0"/>
          </a:p>
          <a:p>
            <a:pPr lvl="1"/>
            <a:r>
              <a:rPr lang="en-GB" altLang="en-US" dirty="0"/>
              <a:t>Second level</a:t>
            </a:r>
            <a:endParaRPr lang="en-GB" altLang="en-US" dirty="0"/>
          </a:p>
          <a:p>
            <a:pPr lvl="2"/>
            <a:r>
              <a:rPr lang="en-GB" altLang="en-US" dirty="0"/>
              <a:t>Third level</a:t>
            </a:r>
            <a:endParaRPr lang="en-GB" altLang="en-US" dirty="0"/>
          </a:p>
          <a:p>
            <a:pPr lvl="3"/>
            <a:r>
              <a:rPr lang="en-GB" altLang="en-US" dirty="0"/>
              <a:t>Fourth level</a:t>
            </a:r>
            <a:endParaRPr lang="en-GB" altLang="en-US" dirty="0"/>
          </a:p>
          <a:p>
            <a:pPr lvl="4"/>
            <a:r>
              <a:rPr lang="en-GB" altLang="en-US" dirty="0"/>
              <a:t>Fifth level</a:t>
            </a:r>
            <a:endParaRPr lang="en-GB" altLang="en-US" dirty="0"/>
          </a:p>
        </p:txBody>
      </p:sp>
      <p:sp>
        <p:nvSpPr>
          <p:cNvPr id="14344" name="Rectangle 8"/>
          <p:cNvSpPr>
            <a:spLocks noGrp="1" noChangeArrowheads="1"/>
          </p:cNvSpPr>
          <p:nvPr>
            <p:ph type="dt" sz="half" idx="2"/>
          </p:nvPr>
        </p:nvSpPr>
        <p:spPr bwMode="auto">
          <a:xfrm>
            <a:off x="533400" y="6248400"/>
            <a:ext cx="2057400" cy="457200"/>
          </a:xfrm>
          <a:prstGeom prst="rect">
            <a:avLst/>
          </a:prstGeom>
          <a:noFill/>
          <a:ln w="9525">
            <a:noFill/>
            <a:miter lim="800000"/>
          </a:ln>
          <a:effectLst/>
        </p:spPr>
        <p:txBody>
          <a:bodyPr vert="horz" wrap="square" lIns="91440" tIns="45720" rIns="91440" bIns="45720" numCol="1" anchor="b" anchorCtr="0" compatLnSpc="1"/>
          <a:lstStyle>
            <a:lvl1pPr>
              <a:defRPr sz="10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4345" name="Rectangle 9"/>
          <p:cNvSpPr>
            <a:spLocks noGrp="1" noChangeArrowheads="1"/>
          </p:cNvSpPr>
          <p:nvPr>
            <p:ph type="ftr" sz="quarter" idx="3"/>
          </p:nvPr>
        </p:nvSpPr>
        <p:spPr bwMode="auto">
          <a:xfrm>
            <a:off x="3238500" y="6248400"/>
            <a:ext cx="2895600" cy="457200"/>
          </a:xfrm>
          <a:prstGeom prst="rect">
            <a:avLst/>
          </a:prstGeom>
          <a:noFill/>
          <a:ln w="9525">
            <a:noFill/>
            <a:miter lim="800000"/>
          </a:ln>
          <a:effectLst/>
        </p:spPr>
        <p:txBody>
          <a:bodyPr vert="horz" wrap="square" lIns="91440" tIns="45720" rIns="91440" bIns="45720" numCol="1" anchor="b" anchorCtr="0" compatLnSpc="1"/>
          <a:lstStyle>
            <a:lvl1pPr algn="ctr">
              <a:defRPr sz="10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4346" name="Rectangle 10"/>
          <p:cNvSpPr>
            <a:spLocks noGrp="1" noChangeArrowheads="1"/>
          </p:cNvSpPr>
          <p:nvPr>
            <p:ph type="sldNum" sz="quarter" idx="4"/>
          </p:nvPr>
        </p:nvSpPr>
        <p:spPr bwMode="auto">
          <a:xfrm>
            <a:off x="6781800" y="6248400"/>
            <a:ext cx="1905000" cy="457200"/>
          </a:xfrm>
          <a:prstGeom prst="rect">
            <a:avLst/>
          </a:prstGeom>
          <a:noFill/>
          <a:ln w="9525">
            <a:noFill/>
            <a:miter lim="800000"/>
          </a:ln>
          <a:effectLst/>
        </p:spPr>
        <p:txBody>
          <a:bodyPr vert="horz" wrap="square" lIns="91440" tIns="45720" rIns="91440" bIns="45720" numCol="1" anchor="b" anchorCtr="0" compatLnSpc="1"/>
          <a:lstStyle>
            <a:lvl1pPr algn="r">
              <a:defRPr sz="1000"/>
            </a:lvl1pPr>
          </a:lstStyle>
          <a:p>
            <a:pPr marL="0" marR="0" lvl="0" indent="0" algn="r" defTabSz="914400" rtl="0" eaLnBrk="1" fontAlgn="base" latinLnBrk="0" hangingPunct="1">
              <a:lnSpc>
                <a:spcPct val="100000"/>
              </a:lnSpc>
              <a:spcBef>
                <a:spcPct val="0"/>
              </a:spcBef>
              <a:spcAft>
                <a:spcPct val="0"/>
              </a:spcAft>
              <a:buClrTx/>
              <a:buSzTx/>
              <a:buFontTx/>
              <a:buNone/>
              <a:defRPr/>
            </a:pPr>
            <a:fld id="{7D73441F-606A-4937-B4B2-F35BDD09BDD3}" type="slidenum">
              <a:rPr kumimoji="0" lang="en-GB" altLang="en-US" sz="10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fld>
            <a:endParaRPr kumimoji="0" lang="en-GB"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0" fontAlgn="base" hangingPunct="0">
        <a:lnSpc>
          <a:spcPct val="80000"/>
        </a:lnSpc>
        <a:spcBef>
          <a:spcPct val="0"/>
        </a:spcBef>
        <a:spcAft>
          <a:spcPct val="0"/>
        </a:spcAft>
        <a:defRPr sz="4400">
          <a:solidFill>
            <a:schemeClr val="tx2"/>
          </a:solidFill>
          <a:latin typeface="+mj-lt"/>
          <a:ea typeface="+mj-ea"/>
          <a:cs typeface="+mj-cs"/>
        </a:defRPr>
      </a:lvl1pPr>
      <a:lvl2pPr algn="l" rtl="0" eaLnBrk="0" fontAlgn="base" hangingPunct="0">
        <a:lnSpc>
          <a:spcPct val="80000"/>
        </a:lnSpc>
        <a:spcBef>
          <a:spcPct val="0"/>
        </a:spcBef>
        <a:spcAft>
          <a:spcPct val="0"/>
        </a:spcAft>
        <a:defRPr sz="4400">
          <a:solidFill>
            <a:schemeClr val="tx2"/>
          </a:solidFill>
          <a:latin typeface="Times New Roman" panose="02020603050405020304" charset="0"/>
        </a:defRPr>
      </a:lvl2pPr>
      <a:lvl3pPr algn="l" rtl="0" eaLnBrk="0" fontAlgn="base" hangingPunct="0">
        <a:lnSpc>
          <a:spcPct val="80000"/>
        </a:lnSpc>
        <a:spcBef>
          <a:spcPct val="0"/>
        </a:spcBef>
        <a:spcAft>
          <a:spcPct val="0"/>
        </a:spcAft>
        <a:defRPr sz="4400">
          <a:solidFill>
            <a:schemeClr val="tx2"/>
          </a:solidFill>
          <a:latin typeface="Times New Roman" panose="02020603050405020304" charset="0"/>
        </a:defRPr>
      </a:lvl3pPr>
      <a:lvl4pPr algn="l" rtl="0" eaLnBrk="0" fontAlgn="base" hangingPunct="0">
        <a:lnSpc>
          <a:spcPct val="80000"/>
        </a:lnSpc>
        <a:spcBef>
          <a:spcPct val="0"/>
        </a:spcBef>
        <a:spcAft>
          <a:spcPct val="0"/>
        </a:spcAft>
        <a:defRPr sz="4400">
          <a:solidFill>
            <a:schemeClr val="tx2"/>
          </a:solidFill>
          <a:latin typeface="Times New Roman" panose="02020603050405020304" charset="0"/>
        </a:defRPr>
      </a:lvl4pPr>
      <a:lvl5pPr algn="l" rtl="0" eaLnBrk="0" fontAlgn="base" hangingPunct="0">
        <a:lnSpc>
          <a:spcPct val="80000"/>
        </a:lnSpc>
        <a:spcBef>
          <a:spcPct val="0"/>
        </a:spcBef>
        <a:spcAft>
          <a:spcPct val="0"/>
        </a:spcAft>
        <a:defRPr sz="4400">
          <a:solidFill>
            <a:schemeClr val="tx2"/>
          </a:solidFill>
          <a:latin typeface="Times New Roman" panose="02020603050405020304" charset="0"/>
        </a:defRPr>
      </a:lvl5pPr>
      <a:lvl6pPr marL="457200" algn="l" rtl="0" fontAlgn="base">
        <a:lnSpc>
          <a:spcPct val="80000"/>
        </a:lnSpc>
        <a:spcBef>
          <a:spcPct val="0"/>
        </a:spcBef>
        <a:spcAft>
          <a:spcPct val="0"/>
        </a:spcAft>
        <a:defRPr sz="4400">
          <a:solidFill>
            <a:schemeClr val="tx2"/>
          </a:solidFill>
          <a:latin typeface="Times New Roman" panose="02020603050405020304" charset="0"/>
        </a:defRPr>
      </a:lvl6pPr>
      <a:lvl7pPr marL="914400" algn="l" rtl="0" fontAlgn="base">
        <a:lnSpc>
          <a:spcPct val="80000"/>
        </a:lnSpc>
        <a:spcBef>
          <a:spcPct val="0"/>
        </a:spcBef>
        <a:spcAft>
          <a:spcPct val="0"/>
        </a:spcAft>
        <a:defRPr sz="4400">
          <a:solidFill>
            <a:schemeClr val="tx2"/>
          </a:solidFill>
          <a:latin typeface="Times New Roman" panose="02020603050405020304" charset="0"/>
        </a:defRPr>
      </a:lvl7pPr>
      <a:lvl8pPr marL="1371600" algn="l" rtl="0" fontAlgn="base">
        <a:lnSpc>
          <a:spcPct val="80000"/>
        </a:lnSpc>
        <a:spcBef>
          <a:spcPct val="0"/>
        </a:spcBef>
        <a:spcAft>
          <a:spcPct val="0"/>
        </a:spcAft>
        <a:defRPr sz="4400">
          <a:solidFill>
            <a:schemeClr val="tx2"/>
          </a:solidFill>
          <a:latin typeface="Times New Roman" panose="02020603050405020304" charset="0"/>
        </a:defRPr>
      </a:lvl8pPr>
      <a:lvl9pPr marL="1828800" algn="l" rtl="0" fontAlgn="base">
        <a:lnSpc>
          <a:spcPct val="80000"/>
        </a:lnSpc>
        <a:spcBef>
          <a:spcPct val="0"/>
        </a:spcBef>
        <a:spcAft>
          <a:spcPct val="0"/>
        </a:spcAft>
        <a:defRPr sz="4400">
          <a:solidFill>
            <a:schemeClr val="tx2"/>
          </a:solidFill>
          <a:latin typeface="Times New Roman" panose="02020603050405020304" charset="0"/>
        </a:defRPr>
      </a:lvl9pPr>
    </p:titleStyle>
    <p:bodyStyle>
      <a:lvl1pPr marL="342900" indent="-342900" algn="l" rtl="0" eaLnBrk="0" fontAlgn="base" hangingPunct="0">
        <a:spcBef>
          <a:spcPct val="20000"/>
        </a:spcBef>
        <a:spcAft>
          <a:spcPct val="0"/>
        </a:spcAft>
        <a:buClr>
          <a:schemeClr val="accent2"/>
        </a:buClr>
        <a:buSzPct val="75000"/>
        <a:buFont typeface="Wingdings" panose="05000000000000000000" pitchFamily="2" charset="2"/>
        <a:buChar char="n"/>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65000"/>
        <a:buFont typeface="Wingdings" panose="05000000000000000000"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5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audio" Target="../media/audio1.wav"/></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audio" Target="../media/audio1.wav"/></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audio" Target="../media/audio2.wav"/></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audio" Target="../media/audio2.wav"/></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2"/>
          <p:cNvSpPr>
            <a:spLocks noGrp="1"/>
          </p:cNvSpPr>
          <p:nvPr>
            <p:ph type="ctrTitle"/>
          </p:nvPr>
        </p:nvSpPr>
        <p:spPr>
          <a:ln/>
        </p:spPr>
        <p:txBody>
          <a:bodyPr vert="horz" wrap="square" lIns="91440" tIns="45720" rIns="91440" bIns="45720" anchor="b" anchorCtr="1"/>
          <a:p>
            <a:pPr eaLnBrk="1" hangingPunct="1">
              <a:buClrTx/>
              <a:buSzTx/>
              <a:buFontTx/>
            </a:pPr>
            <a:r>
              <a:rPr lang="en-GB" altLang="en-US" dirty="0">
                <a:solidFill>
                  <a:srgbClr val="FFFF66"/>
                </a:solidFill>
                <a:latin typeface="+mj-lt"/>
                <a:ea typeface="+mj-ea"/>
                <a:cs typeface="+mj-cs"/>
              </a:rPr>
              <a:t>Consultation Models in a Nutshell</a:t>
            </a:r>
            <a:endParaRPr lang="en-GB" altLang="en-US" dirty="0">
              <a:solidFill>
                <a:srgbClr val="FFFF66"/>
              </a:solidFill>
              <a:latin typeface="+mj-lt"/>
              <a:ea typeface="+mj-ea"/>
              <a:cs typeface="+mj-cs"/>
            </a:endParaRPr>
          </a:p>
        </p:txBody>
      </p:sp>
      <p:sp>
        <p:nvSpPr>
          <p:cNvPr id="6147" name="Rectangle 3"/>
          <p:cNvSpPr>
            <a:spLocks noGrp="1"/>
          </p:cNvSpPr>
          <p:nvPr>
            <p:ph type="subTitle" idx="1"/>
          </p:nvPr>
        </p:nvSpPr>
        <p:spPr>
          <a:ln/>
        </p:spPr>
        <p:txBody>
          <a:bodyPr vert="horz" wrap="square" lIns="91440" tIns="45720" rIns="91440" bIns="45720" anchor="t"/>
          <a:p>
            <a:pPr eaLnBrk="1" hangingPunct="1">
              <a:lnSpc>
                <a:spcPct val="90000"/>
              </a:lnSpc>
              <a:buSzPct val="75000"/>
            </a:pPr>
            <a:r>
              <a:rPr lang="en-GB" altLang="en-US" dirty="0">
                <a:latin typeface="+mn-lt"/>
                <a:ea typeface="+mn-ea"/>
                <a:cs typeface="+mn-cs"/>
              </a:rPr>
              <a:t>Ramesh Mehay</a:t>
            </a:r>
            <a:endParaRPr lang="en-GB" altLang="en-US" dirty="0">
              <a:latin typeface="+mn-lt"/>
              <a:ea typeface="+mn-ea"/>
              <a:cs typeface="+mn-cs"/>
            </a:endParaRPr>
          </a:p>
          <a:p>
            <a:pPr eaLnBrk="1" hangingPunct="1">
              <a:lnSpc>
                <a:spcPct val="90000"/>
              </a:lnSpc>
              <a:buSzPct val="75000"/>
            </a:pPr>
            <a:r>
              <a:rPr lang="en-GB" altLang="en-US" dirty="0">
                <a:latin typeface="+mn-lt"/>
                <a:ea typeface="+mn-ea"/>
                <a:cs typeface="+mn-cs"/>
              </a:rPr>
              <a:t>Course Organiser, Bradford</a:t>
            </a:r>
            <a:endParaRPr lang="en-GB" altLang="en-US" sz="1600" dirty="0">
              <a:latin typeface="+mn-lt"/>
              <a:ea typeface="+mn-ea"/>
              <a:cs typeface="+mn-cs"/>
            </a:endParaRPr>
          </a:p>
          <a:p>
            <a:pPr eaLnBrk="1" hangingPunct="1">
              <a:lnSpc>
                <a:spcPct val="90000"/>
              </a:lnSpc>
              <a:buSzPct val="75000"/>
            </a:pPr>
            <a:endParaRPr lang="en-GB" altLang="en-US" sz="1600" dirty="0">
              <a:latin typeface="+mn-lt"/>
              <a:ea typeface="+mn-ea"/>
              <a:cs typeface="+mn-cs"/>
            </a:endParaRPr>
          </a:p>
          <a:p>
            <a:pPr eaLnBrk="1" hangingPunct="1">
              <a:lnSpc>
                <a:spcPct val="90000"/>
              </a:lnSpc>
              <a:buSzPct val="75000"/>
            </a:pPr>
            <a:endParaRPr lang="en-GB" altLang="en-US" sz="1600" dirty="0">
              <a:latin typeface="+mn-lt"/>
              <a:ea typeface="+mn-ea"/>
              <a:cs typeface="+mn-cs"/>
            </a:endParaRPr>
          </a:p>
          <a:p>
            <a:pPr eaLnBrk="1" hangingPunct="1">
              <a:lnSpc>
                <a:spcPct val="90000"/>
              </a:lnSpc>
              <a:buSzPct val="75000"/>
            </a:pPr>
            <a:r>
              <a:rPr lang="en-GB" altLang="en-US" sz="1600" dirty="0">
                <a:latin typeface="+mn-lt"/>
                <a:ea typeface="+mn-ea"/>
                <a:cs typeface="+mn-cs"/>
              </a:rPr>
              <a:t>Adapted from Neighbour’s “The Inner Consultation”</a:t>
            </a:r>
            <a:endParaRPr lang="en-GB" altLang="en-US" sz="1600" dirty="0">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rgbClr val="FFFF66"/>
                </a:solidFill>
                <a:effectLst>
                  <a:outerShdw blurRad="38100" dist="38100" dir="2700000" algn="tl">
                    <a:srgbClr val="FFFFFF"/>
                  </a:outerShdw>
                </a:effectLst>
                <a:uLnTx/>
                <a:uFillTx/>
                <a:latin typeface="+mj-lt"/>
                <a:ea typeface="+mj-ea"/>
                <a:cs typeface="+mj-cs"/>
              </a:rPr>
              <a:t>Classification of Models</a:t>
            </a:r>
            <a:endParaRPr kumimoji="0" lang="en-GB" sz="4400" b="0" i="0" u="none" strike="noStrike" kern="0" cap="none" spc="0" normalizeH="0" baseline="0" noProof="0">
              <a:ln>
                <a:noFill/>
              </a:ln>
              <a:solidFill>
                <a:srgbClr val="FFFF66"/>
              </a:solidFill>
              <a:effectLst>
                <a:outerShdw blurRad="38100" dist="38100" dir="2700000" algn="tl">
                  <a:srgbClr val="FFFFFF"/>
                </a:outerShdw>
              </a:effectLst>
              <a:uLnTx/>
              <a:uFillTx/>
              <a:latin typeface="+mj-lt"/>
              <a:ea typeface="+mj-ea"/>
              <a:cs typeface="+mj-cs"/>
            </a:endParaRPr>
          </a:p>
        </p:txBody>
      </p:sp>
      <p:sp>
        <p:nvSpPr>
          <p:cNvPr id="9219" name="Rectangle 3"/>
          <p:cNvSpPr>
            <a:spLocks noGrp="1" noChangeArrowheads="1"/>
          </p:cNvSpPr>
          <p:nvPr>
            <p:ph idx="1"/>
          </p:nvPr>
        </p:nvSpPr>
        <p:spPr>
          <a:xfrm>
            <a:off x="539750" y="1341438"/>
            <a:ext cx="8229600" cy="5256213"/>
          </a:xfrm>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US"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
        <p:nvSpPr>
          <p:cNvPr id="19460" name="Line 4"/>
          <p:cNvSpPr/>
          <p:nvPr/>
        </p:nvSpPr>
        <p:spPr>
          <a:xfrm>
            <a:off x="4427538" y="2276475"/>
            <a:ext cx="0" cy="3240088"/>
          </a:xfrm>
          <a:prstGeom prst="line">
            <a:avLst/>
          </a:prstGeom>
          <a:ln w="38100" cap="flat" cmpd="sng">
            <a:solidFill>
              <a:schemeClr val="tx1"/>
            </a:solidFill>
            <a:prstDash val="solid"/>
            <a:headEnd type="none" w="med" len="med"/>
            <a:tailEnd type="none" w="med" len="med"/>
          </a:ln>
        </p:spPr>
      </p:sp>
      <p:sp>
        <p:nvSpPr>
          <p:cNvPr id="19461" name="Line 5"/>
          <p:cNvSpPr/>
          <p:nvPr/>
        </p:nvSpPr>
        <p:spPr>
          <a:xfrm>
            <a:off x="1619250" y="3860800"/>
            <a:ext cx="5616575" cy="0"/>
          </a:xfrm>
          <a:prstGeom prst="line">
            <a:avLst/>
          </a:prstGeom>
          <a:ln w="38100" cap="flat" cmpd="sng">
            <a:solidFill>
              <a:schemeClr val="tx1"/>
            </a:solidFill>
            <a:prstDash val="solid"/>
            <a:headEnd type="none" w="med" len="med"/>
            <a:tailEnd type="none" w="med" len="med"/>
          </a:ln>
        </p:spPr>
      </p:sp>
      <p:sp>
        <p:nvSpPr>
          <p:cNvPr id="19462" name="Text Box 6"/>
          <p:cNvSpPr txBox="1"/>
          <p:nvPr/>
        </p:nvSpPr>
        <p:spPr>
          <a:xfrm>
            <a:off x="7308850" y="3573463"/>
            <a:ext cx="1584325" cy="641350"/>
          </a:xfrm>
          <a:prstGeom prst="rect">
            <a:avLst/>
          </a:prstGeom>
          <a:noFill/>
          <a:ln w="9525">
            <a:noFill/>
          </a:ln>
        </p:spPr>
        <p:txBody>
          <a:bodyPr>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algn="ctr" eaLnBrk="1" hangingPunct="1">
              <a:spcBef>
                <a:spcPct val="50000"/>
              </a:spcBef>
              <a:buClrTx/>
              <a:buSzTx/>
              <a:buFontTx/>
              <a:buNone/>
            </a:pPr>
            <a:r>
              <a:rPr lang="en-GB" altLang="en-US" sz="1800" b="1" dirty="0">
                <a:solidFill>
                  <a:srgbClr val="FF0066"/>
                </a:solidFill>
              </a:rPr>
              <a:t>Patient centred</a:t>
            </a:r>
            <a:endParaRPr lang="en-GB" altLang="en-US" sz="1800" b="1" dirty="0">
              <a:solidFill>
                <a:srgbClr val="FF0066"/>
              </a:solidFill>
            </a:endParaRPr>
          </a:p>
        </p:txBody>
      </p:sp>
      <p:sp>
        <p:nvSpPr>
          <p:cNvPr id="19463" name="Text Box 7"/>
          <p:cNvSpPr txBox="1"/>
          <p:nvPr/>
        </p:nvSpPr>
        <p:spPr>
          <a:xfrm>
            <a:off x="250825" y="3573463"/>
            <a:ext cx="1009650" cy="64135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algn="ctr" eaLnBrk="1" hangingPunct="1">
              <a:spcBef>
                <a:spcPct val="0"/>
              </a:spcBef>
              <a:buClrTx/>
              <a:buSzTx/>
              <a:buFontTx/>
              <a:buNone/>
            </a:pPr>
            <a:r>
              <a:rPr lang="en-GB" altLang="en-US" sz="1800" b="1" dirty="0">
                <a:solidFill>
                  <a:srgbClr val="FF0066"/>
                </a:solidFill>
              </a:rPr>
              <a:t>Doctor </a:t>
            </a:r>
            <a:endParaRPr lang="en-GB" altLang="en-US" sz="1800" b="1" dirty="0">
              <a:solidFill>
                <a:srgbClr val="FF0066"/>
              </a:solidFill>
            </a:endParaRPr>
          </a:p>
          <a:p>
            <a:pPr marL="0" lvl="0" indent="0" algn="ctr" eaLnBrk="1" hangingPunct="1">
              <a:spcBef>
                <a:spcPct val="0"/>
              </a:spcBef>
              <a:buClrTx/>
              <a:buSzTx/>
              <a:buFontTx/>
              <a:buNone/>
            </a:pPr>
            <a:r>
              <a:rPr lang="en-GB" altLang="en-US" sz="1800" b="1" dirty="0">
                <a:solidFill>
                  <a:srgbClr val="FF0066"/>
                </a:solidFill>
              </a:rPr>
              <a:t>centred</a:t>
            </a:r>
            <a:endParaRPr lang="en-GB" altLang="en-US" sz="1800" b="1" dirty="0">
              <a:solidFill>
                <a:srgbClr val="FF0066"/>
              </a:solidFill>
            </a:endParaRPr>
          </a:p>
        </p:txBody>
      </p:sp>
      <p:sp>
        <p:nvSpPr>
          <p:cNvPr id="19464" name="Text Box 8"/>
          <p:cNvSpPr txBox="1"/>
          <p:nvPr/>
        </p:nvSpPr>
        <p:spPr>
          <a:xfrm>
            <a:off x="3203575" y="5589588"/>
            <a:ext cx="2470150" cy="36671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algn="ctr" eaLnBrk="1" hangingPunct="1">
              <a:spcBef>
                <a:spcPct val="0"/>
              </a:spcBef>
              <a:buClrTx/>
              <a:buSzTx/>
              <a:buFontTx/>
              <a:buNone/>
            </a:pPr>
            <a:r>
              <a:rPr lang="en-GB" altLang="en-US" sz="1800" b="1" dirty="0">
                <a:solidFill>
                  <a:srgbClr val="FF0066"/>
                </a:solidFill>
              </a:rPr>
              <a:t>Behaviour orientated</a:t>
            </a:r>
            <a:endParaRPr lang="en-GB" altLang="en-US" sz="1800" b="1" dirty="0">
              <a:solidFill>
                <a:srgbClr val="FF0066"/>
              </a:solidFill>
            </a:endParaRPr>
          </a:p>
        </p:txBody>
      </p:sp>
      <p:sp>
        <p:nvSpPr>
          <p:cNvPr id="19465" name="Text Box 9"/>
          <p:cNvSpPr txBox="1"/>
          <p:nvPr/>
        </p:nvSpPr>
        <p:spPr>
          <a:xfrm>
            <a:off x="3471863" y="1557338"/>
            <a:ext cx="1873250" cy="366712"/>
          </a:xfrm>
          <a:prstGeom prst="rect">
            <a:avLst/>
          </a:prstGeom>
          <a:noFill/>
          <a:ln w="9525">
            <a:noFill/>
          </a:ln>
        </p:spPr>
        <p:txBody>
          <a:bodyPr>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r>
              <a:rPr lang="en-GB" altLang="en-US" sz="1800" b="1" dirty="0">
                <a:solidFill>
                  <a:srgbClr val="FF0066"/>
                </a:solidFill>
              </a:rPr>
              <a:t>Task orientated</a:t>
            </a:r>
            <a:endParaRPr lang="en-GB" altLang="en-US" sz="1800" b="1" dirty="0">
              <a:solidFill>
                <a:srgbClr val="FF0066"/>
              </a:solidFill>
            </a:endParaRPr>
          </a:p>
        </p:txBody>
      </p:sp>
      <p:sp>
        <p:nvSpPr>
          <p:cNvPr id="19466" name="Text Box 10"/>
          <p:cNvSpPr txBox="1"/>
          <p:nvPr/>
        </p:nvSpPr>
        <p:spPr>
          <a:xfrm>
            <a:off x="1311275" y="2152650"/>
            <a:ext cx="2533650" cy="11906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r>
              <a:rPr lang="en-GB" altLang="en-US" sz="1800" dirty="0"/>
              <a:t>Physical, Psych, Social</a:t>
            </a:r>
            <a:endParaRPr lang="en-GB" altLang="en-US" sz="1800" dirty="0"/>
          </a:p>
          <a:p>
            <a:pPr marL="0" lvl="0" indent="0" eaLnBrk="1" hangingPunct="1">
              <a:spcBef>
                <a:spcPct val="0"/>
              </a:spcBef>
              <a:buClrTx/>
              <a:buSzTx/>
              <a:buFontTx/>
              <a:buNone/>
            </a:pPr>
            <a:r>
              <a:rPr lang="en-GB" altLang="en-US" sz="1800" dirty="0"/>
              <a:t>Stott &amp; Davis</a:t>
            </a:r>
            <a:endParaRPr lang="en-GB" altLang="en-US" sz="1800" dirty="0"/>
          </a:p>
          <a:p>
            <a:pPr marL="0" lvl="0" indent="0" eaLnBrk="1" hangingPunct="1">
              <a:spcBef>
                <a:spcPct val="0"/>
              </a:spcBef>
              <a:buClrTx/>
              <a:buSzTx/>
              <a:buFontTx/>
              <a:buNone/>
            </a:pPr>
            <a:r>
              <a:rPr lang="en-GB" altLang="en-US" sz="1800" dirty="0"/>
              <a:t>Byrne &amp; Long</a:t>
            </a:r>
            <a:endParaRPr lang="en-GB" altLang="en-US" sz="1800" dirty="0"/>
          </a:p>
          <a:p>
            <a:pPr marL="0" lvl="0" indent="0" eaLnBrk="1" hangingPunct="1">
              <a:spcBef>
                <a:spcPct val="0"/>
              </a:spcBef>
              <a:buClrTx/>
              <a:buSzTx/>
              <a:buFontTx/>
              <a:buNone/>
            </a:pPr>
            <a:r>
              <a:rPr lang="en-GB" altLang="en-US" sz="1800" dirty="0"/>
              <a:t>Pendleton et al</a:t>
            </a:r>
            <a:endParaRPr lang="en-GB" altLang="en-US" sz="1800" dirty="0"/>
          </a:p>
        </p:txBody>
      </p:sp>
      <p:sp>
        <p:nvSpPr>
          <p:cNvPr id="19467" name="Text Box 11"/>
          <p:cNvSpPr txBox="1"/>
          <p:nvPr/>
        </p:nvSpPr>
        <p:spPr>
          <a:xfrm>
            <a:off x="4911725" y="2081213"/>
            <a:ext cx="2165350" cy="64135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r>
              <a:rPr lang="en-GB" altLang="en-US" sz="1800" dirty="0"/>
              <a:t>Helman</a:t>
            </a:r>
            <a:endParaRPr lang="en-GB" altLang="en-US" sz="1800" dirty="0"/>
          </a:p>
          <a:p>
            <a:pPr marL="0" lvl="0" indent="0" eaLnBrk="1" hangingPunct="1">
              <a:spcBef>
                <a:spcPct val="0"/>
              </a:spcBef>
              <a:buClrTx/>
              <a:buSzTx/>
              <a:buFontTx/>
              <a:buNone/>
            </a:pPr>
            <a:r>
              <a:rPr lang="en-GB" altLang="en-US" sz="1800" dirty="0"/>
              <a:t>Health Belief Model</a:t>
            </a:r>
            <a:endParaRPr lang="en-GB" altLang="en-US" sz="1800" dirty="0"/>
          </a:p>
        </p:txBody>
      </p:sp>
      <p:sp>
        <p:nvSpPr>
          <p:cNvPr id="19468" name="Text Box 12"/>
          <p:cNvSpPr txBox="1"/>
          <p:nvPr/>
        </p:nvSpPr>
        <p:spPr>
          <a:xfrm>
            <a:off x="1384300" y="4168775"/>
            <a:ext cx="2470150" cy="9159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r>
              <a:rPr lang="en-GB" altLang="en-US" sz="1800" dirty="0"/>
              <a:t>Byrne &amp; Long (I)</a:t>
            </a:r>
            <a:endParaRPr lang="en-GB" altLang="en-US" sz="1800" dirty="0"/>
          </a:p>
          <a:p>
            <a:pPr marL="0" lvl="0" indent="0" eaLnBrk="1" hangingPunct="1">
              <a:spcBef>
                <a:spcPct val="0"/>
              </a:spcBef>
              <a:buClrTx/>
              <a:buSzTx/>
              <a:buFontTx/>
              <a:buNone/>
            </a:pPr>
            <a:r>
              <a:rPr lang="en-GB" altLang="en-US" sz="1800" dirty="0"/>
              <a:t>6-Category Analysis</a:t>
            </a:r>
            <a:endParaRPr lang="en-GB" altLang="en-US" sz="1800" dirty="0"/>
          </a:p>
          <a:p>
            <a:pPr marL="0" lvl="0" indent="0" eaLnBrk="1" hangingPunct="1">
              <a:spcBef>
                <a:spcPct val="0"/>
              </a:spcBef>
              <a:buClrTx/>
              <a:buSzTx/>
              <a:buFontTx/>
              <a:buNone/>
            </a:pPr>
            <a:r>
              <a:rPr lang="en-GB" altLang="en-US" sz="1800" dirty="0"/>
              <a:t>Transactional Analysis</a:t>
            </a:r>
            <a:endParaRPr lang="en-GB" altLang="en-US" sz="1800" dirty="0"/>
          </a:p>
        </p:txBody>
      </p:sp>
      <p:sp>
        <p:nvSpPr>
          <p:cNvPr id="19469" name="Text Box 13"/>
          <p:cNvSpPr txBox="1"/>
          <p:nvPr/>
        </p:nvSpPr>
        <p:spPr>
          <a:xfrm>
            <a:off x="4911725" y="4097338"/>
            <a:ext cx="1377950" cy="91598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r>
              <a:rPr lang="en-GB" altLang="en-US" sz="1800" dirty="0"/>
              <a:t>Counselling</a:t>
            </a:r>
            <a:endParaRPr lang="en-GB" altLang="en-US" sz="1800" dirty="0"/>
          </a:p>
          <a:p>
            <a:pPr marL="0" lvl="0" indent="0" eaLnBrk="1" hangingPunct="1">
              <a:spcBef>
                <a:spcPct val="0"/>
              </a:spcBef>
              <a:buClrTx/>
              <a:buSzTx/>
              <a:buFontTx/>
              <a:buNone/>
            </a:pPr>
            <a:r>
              <a:rPr lang="en-GB" altLang="en-US" sz="1800" dirty="0"/>
              <a:t>Bendix</a:t>
            </a:r>
            <a:endParaRPr lang="en-GB" altLang="en-US" sz="1800" dirty="0"/>
          </a:p>
          <a:p>
            <a:pPr marL="0" lvl="0" indent="0" eaLnBrk="1" hangingPunct="1">
              <a:spcBef>
                <a:spcPct val="0"/>
              </a:spcBef>
              <a:buClrTx/>
              <a:buSzTx/>
              <a:buFontTx/>
              <a:buNone/>
            </a:pPr>
            <a:r>
              <a:rPr lang="en-GB" altLang="en-US" sz="1800" dirty="0"/>
              <a:t>Balint</a:t>
            </a:r>
            <a:endParaRPr lang="en-GB" alt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Michael Balint (1957)</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23555"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32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a:t>
            </a: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Doctor, the patient and their illness” </a:t>
            </a: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Physical, Psychological, Social Aspects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Doctor’s apostolic function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Entry ticket</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Hidden agenda</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Doctors have feelings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Collusion of anonymity</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“drug doctor”</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Focusses on the doctor / patient relationship</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GB" sz="32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555">
                                            <p:txEl>
                                              <p:charRg st="0" end="45"/>
                                            </p:txEl>
                                          </p:spTgt>
                                        </p:tgtEl>
                                        <p:attrNameLst>
                                          <p:attrName>style.visibility</p:attrName>
                                        </p:attrNameLst>
                                      </p:cBhvr>
                                      <p:to>
                                        <p:strVal val="visible"/>
                                      </p:to>
                                    </p:set>
                                    <p:anim calcmode="lin" valueType="num">
                                      <p:cBhvr additive="base">
                                        <p:cTn id="7" dur="500" fill="hold"/>
                                        <p:tgtEl>
                                          <p:spTgt spid="23555">
                                            <p:txEl>
                                              <p:charRg st="0" end="4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charRg st="0" end="45"/>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3555">
                                            <p:txEl>
                                              <p:charRg st="45" end="85"/>
                                            </p:txEl>
                                          </p:spTgt>
                                        </p:tgtEl>
                                        <p:attrNameLst>
                                          <p:attrName>style.visibility</p:attrName>
                                        </p:attrNameLst>
                                      </p:cBhvr>
                                      <p:to>
                                        <p:strVal val="visible"/>
                                      </p:to>
                                    </p:set>
                                    <p:anim calcmode="lin" valueType="num">
                                      <p:cBhvr additive="base">
                                        <p:cTn id="13" dur="500" fill="hold"/>
                                        <p:tgtEl>
                                          <p:spTgt spid="23555">
                                            <p:txEl>
                                              <p:charRg st="45" end="85"/>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555">
                                            <p:txEl>
                                              <p:charRg st="45" end="8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3555">
                                            <p:txEl>
                                              <p:charRg st="85" end="113"/>
                                            </p:txEl>
                                          </p:spTgt>
                                        </p:tgtEl>
                                        <p:attrNameLst>
                                          <p:attrName>style.visibility</p:attrName>
                                        </p:attrNameLst>
                                      </p:cBhvr>
                                      <p:to>
                                        <p:strVal val="visible"/>
                                      </p:to>
                                    </p:set>
                                    <p:anim calcmode="lin" valueType="num">
                                      <p:cBhvr additive="base">
                                        <p:cTn id="19" dur="500" fill="hold"/>
                                        <p:tgtEl>
                                          <p:spTgt spid="23555">
                                            <p:txEl>
                                              <p:charRg st="85" end="11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555">
                                            <p:txEl>
                                              <p:charRg st="85" end="11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3555">
                                            <p:txEl>
                                              <p:charRg st="113" end="126"/>
                                            </p:txEl>
                                          </p:spTgt>
                                        </p:tgtEl>
                                        <p:attrNameLst>
                                          <p:attrName>style.visibility</p:attrName>
                                        </p:attrNameLst>
                                      </p:cBhvr>
                                      <p:to>
                                        <p:strVal val="visible"/>
                                      </p:to>
                                    </p:set>
                                    <p:anim calcmode="lin" valueType="num">
                                      <p:cBhvr additive="base">
                                        <p:cTn id="25" dur="500" fill="hold"/>
                                        <p:tgtEl>
                                          <p:spTgt spid="23555">
                                            <p:txEl>
                                              <p:charRg st="113" end="12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555">
                                            <p:txEl>
                                              <p:charRg st="113" end="12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3555">
                                            <p:txEl>
                                              <p:charRg st="126" end="140"/>
                                            </p:txEl>
                                          </p:spTgt>
                                        </p:tgtEl>
                                        <p:attrNameLst>
                                          <p:attrName>style.visibility</p:attrName>
                                        </p:attrNameLst>
                                      </p:cBhvr>
                                      <p:to>
                                        <p:strVal val="visible"/>
                                      </p:to>
                                    </p:set>
                                    <p:anim calcmode="lin" valueType="num">
                                      <p:cBhvr additive="base">
                                        <p:cTn id="31" dur="500" fill="hold"/>
                                        <p:tgtEl>
                                          <p:spTgt spid="23555">
                                            <p:txEl>
                                              <p:charRg st="126" end="140"/>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3555">
                                            <p:txEl>
                                              <p:charRg st="126" end="140"/>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23555">
                                            <p:txEl>
                                              <p:charRg st="140" end="162"/>
                                            </p:txEl>
                                          </p:spTgt>
                                        </p:tgtEl>
                                        <p:attrNameLst>
                                          <p:attrName>style.visibility</p:attrName>
                                        </p:attrNameLst>
                                      </p:cBhvr>
                                      <p:to>
                                        <p:strVal val="visible"/>
                                      </p:to>
                                    </p:set>
                                    <p:anim calcmode="lin" valueType="num">
                                      <p:cBhvr additive="base">
                                        <p:cTn id="37" dur="500" fill="hold"/>
                                        <p:tgtEl>
                                          <p:spTgt spid="23555">
                                            <p:txEl>
                                              <p:charRg st="140" end="162"/>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3555">
                                            <p:txEl>
                                              <p:charRg st="140" end="16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23555">
                                            <p:txEl>
                                              <p:charRg st="162" end="185"/>
                                            </p:txEl>
                                          </p:spTgt>
                                        </p:tgtEl>
                                        <p:attrNameLst>
                                          <p:attrName>style.visibility</p:attrName>
                                        </p:attrNameLst>
                                      </p:cBhvr>
                                      <p:to>
                                        <p:strVal val="visible"/>
                                      </p:to>
                                    </p:set>
                                    <p:anim calcmode="lin" valueType="num">
                                      <p:cBhvr additive="base">
                                        <p:cTn id="43" dur="500" fill="hold"/>
                                        <p:tgtEl>
                                          <p:spTgt spid="23555">
                                            <p:txEl>
                                              <p:charRg st="162" end="185"/>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3555">
                                            <p:txEl>
                                              <p:charRg st="162" end="18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23555">
                                            <p:txEl>
                                              <p:charRg st="185" end="203"/>
                                            </p:txEl>
                                          </p:spTgt>
                                        </p:tgtEl>
                                        <p:attrNameLst>
                                          <p:attrName>style.visibility</p:attrName>
                                        </p:attrNameLst>
                                      </p:cBhvr>
                                      <p:to>
                                        <p:strVal val="visible"/>
                                      </p:to>
                                    </p:set>
                                    <p:anim calcmode="lin" valueType="num">
                                      <p:cBhvr additive="base">
                                        <p:cTn id="49" dur="500" fill="hold"/>
                                        <p:tgtEl>
                                          <p:spTgt spid="23555">
                                            <p:txEl>
                                              <p:charRg st="185" end="203"/>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23555">
                                            <p:txEl>
                                              <p:charRg st="185" end="203"/>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23555">
                                            <p:txEl>
                                              <p:charRg st="204" end="250"/>
                                            </p:txEl>
                                          </p:spTgt>
                                        </p:tgtEl>
                                        <p:attrNameLst>
                                          <p:attrName>style.visibility</p:attrName>
                                        </p:attrNameLst>
                                      </p:cBhvr>
                                      <p:to>
                                        <p:strVal val="visible"/>
                                      </p:to>
                                    </p:set>
                                    <p:anim calcmode="lin" valueType="num">
                                      <p:cBhvr additive="base">
                                        <p:cTn id="55" dur="500" fill="hold"/>
                                        <p:tgtEl>
                                          <p:spTgt spid="23555">
                                            <p:txEl>
                                              <p:charRg st="204" end="250"/>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23555">
                                            <p:txEl>
                                              <p:charRg st="204" end="25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J Spence (1960)</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25603"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Purpose &amp; Practice of Medicine</a:t>
            </a:r>
            <a:endParaRPr kumimoji="0" lang="en-GB" sz="2400" b="0" i="1"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Places the consultation at the heart of good practice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The RCGP (1972)</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26627"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Future General Practitioner, Learning &amp; Teaching</a:t>
            </a: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Physical, Psychological &amp; Social</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Traditional consultation model: Active / Passive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Hypothetico-deductive model</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Holistic Model of the Consultation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6627">
                                            <p:txEl>
                                              <p:charRg st="0" end="53"/>
                                            </p:txEl>
                                          </p:spTgt>
                                        </p:tgtEl>
                                        <p:attrNameLst>
                                          <p:attrName>style.visibility</p:attrName>
                                        </p:attrNameLst>
                                      </p:cBhvr>
                                      <p:to>
                                        <p:strVal val="visible"/>
                                      </p:to>
                                    </p:set>
                                    <p:animEffect transition="in" filter="box(out)">
                                      <p:cBhvr>
                                        <p:cTn id="7" dur="500"/>
                                        <p:tgtEl>
                                          <p:spTgt spid="26627">
                                            <p:txEl>
                                              <p:charRg st="0" end="53"/>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1" name="CAMERA.WAV"/>
                                        </p:tgtEl>
                                      </p:cMediaNode>
                                    </p:audio>
                                  </p:sub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6627">
                                            <p:txEl>
                                              <p:charRg st="54" end="87"/>
                                            </p:txEl>
                                          </p:spTgt>
                                        </p:tgtEl>
                                        <p:attrNameLst>
                                          <p:attrName>style.visibility</p:attrName>
                                        </p:attrNameLst>
                                      </p:cBhvr>
                                      <p:to>
                                        <p:strVal val="visible"/>
                                      </p:to>
                                    </p:set>
                                    <p:animEffect transition="in" filter="box(out)">
                                      <p:cBhvr>
                                        <p:cTn id="12" dur="500"/>
                                        <p:tgtEl>
                                          <p:spTgt spid="26627">
                                            <p:txEl>
                                              <p:charRg st="54" end="87"/>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1" name="CAMERA.WAV"/>
                                        </p:tgtEl>
                                      </p:cMediaNode>
                                    </p:audio>
                                  </p:sub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26627">
                                            <p:txEl>
                                              <p:charRg st="87" end="136"/>
                                            </p:txEl>
                                          </p:spTgt>
                                        </p:tgtEl>
                                        <p:attrNameLst>
                                          <p:attrName>style.visibility</p:attrName>
                                        </p:attrNameLst>
                                      </p:cBhvr>
                                      <p:to>
                                        <p:strVal val="visible"/>
                                      </p:to>
                                    </p:set>
                                    <p:animEffect transition="in" filter="box(out)">
                                      <p:cBhvr>
                                        <p:cTn id="17" dur="500"/>
                                        <p:tgtEl>
                                          <p:spTgt spid="26627">
                                            <p:txEl>
                                              <p:charRg st="87" end="136"/>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1" name="CAMERA.WAV"/>
                                        </p:tgtEl>
                                      </p:cMediaNode>
                                    </p:audio>
                                  </p:sub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26627">
                                            <p:txEl>
                                              <p:charRg st="136" end="164"/>
                                            </p:txEl>
                                          </p:spTgt>
                                        </p:tgtEl>
                                        <p:attrNameLst>
                                          <p:attrName>style.visibility</p:attrName>
                                        </p:attrNameLst>
                                      </p:cBhvr>
                                      <p:to>
                                        <p:strVal val="visible"/>
                                      </p:to>
                                    </p:set>
                                    <p:animEffect transition="in" filter="box(out)">
                                      <p:cBhvr>
                                        <p:cTn id="22" dur="500"/>
                                        <p:tgtEl>
                                          <p:spTgt spid="26627">
                                            <p:txEl>
                                              <p:charRg st="136" end="164"/>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1" name="CAMERA.WAV"/>
                                        </p:tgtEl>
                                      </p:cMediaNode>
                                    </p:audio>
                                  </p:sub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26627">
                                            <p:txEl>
                                              <p:charRg st="164" end="199"/>
                                            </p:txEl>
                                          </p:spTgt>
                                        </p:tgtEl>
                                        <p:attrNameLst>
                                          <p:attrName>style.visibility</p:attrName>
                                        </p:attrNameLst>
                                      </p:cBhvr>
                                      <p:to>
                                        <p:strVal val="visible"/>
                                      </p:to>
                                    </p:set>
                                    <p:animEffect transition="in" filter="box(out)">
                                      <p:cBhvr>
                                        <p:cTn id="27" dur="500"/>
                                        <p:tgtEl>
                                          <p:spTgt spid="26627">
                                            <p:txEl>
                                              <p:charRg st="164" end="199"/>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1"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John Heron (1975)</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27651"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32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Six Category Intervention analysis</a:t>
            </a:r>
            <a:endParaRPr kumimoji="0" lang="en-GB" sz="32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Interventions can be: </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1 Prescriptive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2 Informative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3 Confronting </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4 Cathartic </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5 Catalytic </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6 Supportive </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
        <p:nvSpPr>
          <p:cNvPr id="26628" name="AutoShape 4"/>
          <p:cNvSpPr/>
          <p:nvPr/>
        </p:nvSpPr>
        <p:spPr>
          <a:xfrm>
            <a:off x="2843213" y="3068638"/>
            <a:ext cx="576262" cy="1441450"/>
          </a:xfrm>
          <a:prstGeom prst="rightBrace">
            <a:avLst>
              <a:gd name="adj1" fmla="val 20844"/>
              <a:gd name="adj2" fmla="val 50000"/>
            </a:avLst>
          </a:prstGeom>
          <a:noFill/>
          <a:ln w="28575" cap="flat" cmpd="sng">
            <a:solidFill>
              <a:schemeClr val="tx1"/>
            </a:solidFill>
            <a:prstDash val="solid"/>
            <a:headEnd type="none" w="med" len="med"/>
            <a:tailEnd type="none" w="med" len="med"/>
          </a:ln>
        </p:spPr>
        <p:txBody>
          <a:bodyPr wrap="none" anchor="ct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endParaRPr lang="en-US" altLang="en-US" sz="1800" dirty="0"/>
          </a:p>
        </p:txBody>
      </p:sp>
      <p:sp>
        <p:nvSpPr>
          <p:cNvPr id="26629" name="AutoShape 5"/>
          <p:cNvSpPr/>
          <p:nvPr/>
        </p:nvSpPr>
        <p:spPr>
          <a:xfrm>
            <a:off x="2916238" y="4797425"/>
            <a:ext cx="576262" cy="1512888"/>
          </a:xfrm>
          <a:prstGeom prst="rightBrace">
            <a:avLst>
              <a:gd name="adj1" fmla="val 21877"/>
              <a:gd name="adj2" fmla="val 50000"/>
            </a:avLst>
          </a:prstGeom>
          <a:noFill/>
          <a:ln w="38100" cap="flat" cmpd="sng">
            <a:solidFill>
              <a:schemeClr val="tx1"/>
            </a:solidFill>
            <a:prstDash val="solid"/>
            <a:headEnd type="none" w="med" len="med"/>
            <a:tailEnd type="none" w="med" len="med"/>
          </a:ln>
        </p:spPr>
        <p:txBody>
          <a:bodyPr wrap="none" anchor="ct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endParaRPr lang="en-US" altLang="en-US" sz="1800" dirty="0"/>
          </a:p>
        </p:txBody>
      </p:sp>
      <p:sp>
        <p:nvSpPr>
          <p:cNvPr id="26630" name="Text Box 6"/>
          <p:cNvSpPr txBox="1"/>
          <p:nvPr/>
        </p:nvSpPr>
        <p:spPr>
          <a:xfrm>
            <a:off x="4067175" y="3500438"/>
            <a:ext cx="187960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r>
              <a:rPr lang="en-GB" altLang="en-US" sz="2400" dirty="0"/>
              <a:t>Authoritative</a:t>
            </a:r>
            <a:endParaRPr lang="en-GB" altLang="en-US" sz="2400" dirty="0"/>
          </a:p>
        </p:txBody>
      </p:sp>
      <p:sp>
        <p:nvSpPr>
          <p:cNvPr id="26631" name="Text Box 7"/>
          <p:cNvSpPr txBox="1"/>
          <p:nvPr/>
        </p:nvSpPr>
        <p:spPr>
          <a:xfrm>
            <a:off x="4067175" y="5229225"/>
            <a:ext cx="162560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r>
              <a:rPr lang="en-GB" altLang="en-US" sz="2400" dirty="0"/>
              <a:t>Facilitative</a:t>
            </a:r>
            <a:endParaRPr lang="en-GB" altLang="en-US" sz="2400"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Eric Berne (1976)</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28675"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32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Games People Play</a:t>
            </a:r>
            <a:endParaRPr kumimoji="0" lang="en-GB" sz="32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Transactional analysis</a:t>
            </a:r>
            <a:endPar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Parent, Adult, Child  roles</a:t>
            </a:r>
            <a:endPar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Adult /  Adult goal</a:t>
            </a:r>
            <a:endPar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iterate type="wd">
                                    <p:tmPct val="100000"/>
                                  </p:iterate>
                                  <p:childTnLst>
                                    <p:set>
                                      <p:cBhvr>
                                        <p:cTn id="6" dur="1" fill="hold">
                                          <p:stCondLst>
                                            <p:cond delay="0"/>
                                          </p:stCondLst>
                                        </p:cTn>
                                        <p:tgtEl>
                                          <p:spTgt spid="28675">
                                            <p:txEl>
                                              <p:charRg st="0" end="18"/>
                                            </p:txEl>
                                          </p:spTgt>
                                        </p:tgtEl>
                                        <p:attrNameLst>
                                          <p:attrName>style.visibility</p:attrName>
                                        </p:attrNameLst>
                                      </p:cBhvr>
                                      <p:to>
                                        <p:strVal val="visible"/>
                                      </p:to>
                                    </p:set>
                                    <p:anim calcmode="lin" valueType="num">
                                      <p:cBhvr additive="base">
                                        <p:cTn id="7" dur="300" fill="hold"/>
                                        <p:tgtEl>
                                          <p:spTgt spid="28675">
                                            <p:txEl>
                                              <p:charRg st="0" end="18"/>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28675">
                                            <p:txEl>
                                              <p:charRg st="0" end="18"/>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iterate type="wd">
                                    <p:tmPct val="100000"/>
                                  </p:iterate>
                                  <p:childTnLst>
                                    <p:set>
                                      <p:cBhvr>
                                        <p:cTn id="12" dur="1" fill="hold">
                                          <p:stCondLst>
                                            <p:cond delay="0"/>
                                          </p:stCondLst>
                                        </p:cTn>
                                        <p:tgtEl>
                                          <p:spTgt spid="28675">
                                            <p:txEl>
                                              <p:charRg st="18" end="41"/>
                                            </p:txEl>
                                          </p:spTgt>
                                        </p:tgtEl>
                                        <p:attrNameLst>
                                          <p:attrName>style.visibility</p:attrName>
                                        </p:attrNameLst>
                                      </p:cBhvr>
                                      <p:to>
                                        <p:strVal val="visible"/>
                                      </p:to>
                                    </p:set>
                                    <p:anim calcmode="lin" valueType="num">
                                      <p:cBhvr additive="base">
                                        <p:cTn id="13" dur="300" fill="hold"/>
                                        <p:tgtEl>
                                          <p:spTgt spid="28675">
                                            <p:txEl>
                                              <p:charRg st="18" end="41"/>
                                            </p:txEl>
                                          </p:spTgt>
                                        </p:tgtEl>
                                        <p:attrNameLst>
                                          <p:attrName>ppt_x</p:attrName>
                                        </p:attrNameLst>
                                      </p:cBhvr>
                                      <p:tavLst>
                                        <p:tav tm="0">
                                          <p:val>
                                            <p:strVal val="#ppt_x"/>
                                          </p:val>
                                        </p:tav>
                                        <p:tav tm="100000">
                                          <p:val>
                                            <p:strVal val="#ppt_x"/>
                                          </p:val>
                                        </p:tav>
                                      </p:tavLst>
                                    </p:anim>
                                    <p:anim calcmode="lin" valueType="num">
                                      <p:cBhvr additive="base">
                                        <p:cTn id="14" dur="300" fill="hold"/>
                                        <p:tgtEl>
                                          <p:spTgt spid="28675">
                                            <p:txEl>
                                              <p:charRg st="18" end="4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iterate type="wd">
                                    <p:tmPct val="100000"/>
                                  </p:iterate>
                                  <p:childTnLst>
                                    <p:set>
                                      <p:cBhvr>
                                        <p:cTn id="18" dur="1" fill="hold">
                                          <p:stCondLst>
                                            <p:cond delay="0"/>
                                          </p:stCondLst>
                                        </p:cTn>
                                        <p:tgtEl>
                                          <p:spTgt spid="28675">
                                            <p:txEl>
                                              <p:charRg st="41" end="69"/>
                                            </p:txEl>
                                          </p:spTgt>
                                        </p:tgtEl>
                                        <p:attrNameLst>
                                          <p:attrName>style.visibility</p:attrName>
                                        </p:attrNameLst>
                                      </p:cBhvr>
                                      <p:to>
                                        <p:strVal val="visible"/>
                                      </p:to>
                                    </p:set>
                                    <p:anim calcmode="lin" valueType="num">
                                      <p:cBhvr additive="base">
                                        <p:cTn id="19" dur="300" fill="hold"/>
                                        <p:tgtEl>
                                          <p:spTgt spid="28675">
                                            <p:txEl>
                                              <p:charRg st="41" end="69"/>
                                            </p:txEl>
                                          </p:spTgt>
                                        </p:tgtEl>
                                        <p:attrNameLst>
                                          <p:attrName>ppt_x</p:attrName>
                                        </p:attrNameLst>
                                      </p:cBhvr>
                                      <p:tavLst>
                                        <p:tav tm="0">
                                          <p:val>
                                            <p:strVal val="#ppt_x"/>
                                          </p:val>
                                        </p:tav>
                                        <p:tav tm="100000">
                                          <p:val>
                                            <p:strVal val="#ppt_x"/>
                                          </p:val>
                                        </p:tav>
                                      </p:tavLst>
                                    </p:anim>
                                    <p:anim calcmode="lin" valueType="num">
                                      <p:cBhvr additive="base">
                                        <p:cTn id="20" dur="300" fill="hold"/>
                                        <p:tgtEl>
                                          <p:spTgt spid="28675">
                                            <p:txEl>
                                              <p:charRg st="41" end="69"/>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iterate type="wd">
                                    <p:tmPct val="100000"/>
                                  </p:iterate>
                                  <p:childTnLst>
                                    <p:set>
                                      <p:cBhvr>
                                        <p:cTn id="24" dur="1" fill="hold">
                                          <p:stCondLst>
                                            <p:cond delay="0"/>
                                          </p:stCondLst>
                                        </p:cTn>
                                        <p:tgtEl>
                                          <p:spTgt spid="28675">
                                            <p:txEl>
                                              <p:charRg st="69" end="93"/>
                                            </p:txEl>
                                          </p:spTgt>
                                        </p:tgtEl>
                                        <p:attrNameLst>
                                          <p:attrName>style.visibility</p:attrName>
                                        </p:attrNameLst>
                                      </p:cBhvr>
                                      <p:to>
                                        <p:strVal val="visible"/>
                                      </p:to>
                                    </p:set>
                                    <p:anim calcmode="lin" valueType="num">
                                      <p:cBhvr additive="base">
                                        <p:cTn id="25" dur="300" fill="hold"/>
                                        <p:tgtEl>
                                          <p:spTgt spid="28675">
                                            <p:txEl>
                                              <p:charRg st="69" end="93"/>
                                            </p:txEl>
                                          </p:spTgt>
                                        </p:tgtEl>
                                        <p:attrNameLst>
                                          <p:attrName>ppt_x</p:attrName>
                                        </p:attrNameLst>
                                      </p:cBhvr>
                                      <p:tavLst>
                                        <p:tav tm="0">
                                          <p:val>
                                            <p:strVal val="#ppt_x"/>
                                          </p:val>
                                        </p:tav>
                                        <p:tav tm="100000">
                                          <p:val>
                                            <p:strVal val="#ppt_x"/>
                                          </p:val>
                                        </p:tav>
                                      </p:tavLst>
                                    </p:anim>
                                    <p:anim calcmode="lin" valueType="num">
                                      <p:cBhvr additive="base">
                                        <p:cTn id="26" dur="300" fill="hold"/>
                                        <p:tgtEl>
                                          <p:spTgt spid="28675">
                                            <p:txEl>
                                              <p:charRg st="69" end="9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Byrne and Long (1976)</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30723" name="Rectangle 3"/>
          <p:cNvSpPr>
            <a:spLocks noGrp="1" noChangeArrowheads="1"/>
          </p:cNvSpPr>
          <p:nvPr>
            <p:ph idx="1"/>
          </p:nvPr>
        </p:nvSpPr>
        <p:spPr/>
        <p:txBody>
          <a:bodyPr vert="horz" wrap="square" lIns="91440" tIns="45720" rIns="91440" bIns="45720" numCol="1" anchor="t" anchorCtr="0" compatLnSpc="1"/>
          <a:lstStyle/>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Doctors Talking to Patients</a:t>
            </a: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Sequence of events in a consultation: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990600" marR="0" lvl="1" indent="-533400" algn="l" defTabSz="914400" rtl="0" eaLnBrk="1" fontAlgn="base" latinLnBrk="0" hangingPunct="1">
              <a:lnSpc>
                <a:spcPct val="100000"/>
              </a:lnSpc>
              <a:spcBef>
                <a:spcPct val="20000"/>
              </a:spcBef>
              <a:spcAft>
                <a:spcPct val="0"/>
              </a:spcAft>
              <a:buClr>
                <a:schemeClr val="tx2"/>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rPr>
              <a:t>Establishing a relationship</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ndParaRPr>
          </a:p>
          <a:p>
            <a:pPr marL="990600" marR="0" lvl="1" indent="-533400" algn="l" defTabSz="914400" rtl="0" eaLnBrk="1" fontAlgn="base" latinLnBrk="0" hangingPunct="1">
              <a:lnSpc>
                <a:spcPct val="100000"/>
              </a:lnSpc>
              <a:spcBef>
                <a:spcPct val="20000"/>
              </a:spcBef>
              <a:spcAft>
                <a:spcPct val="0"/>
              </a:spcAft>
              <a:buClr>
                <a:schemeClr val="tx2"/>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rPr>
              <a:t>Why has the patient come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ndParaRPr>
          </a:p>
          <a:p>
            <a:pPr marL="990600" marR="0" lvl="1" indent="-533400" algn="l" defTabSz="914400" rtl="0" eaLnBrk="1" fontAlgn="base" latinLnBrk="0" hangingPunct="1">
              <a:lnSpc>
                <a:spcPct val="100000"/>
              </a:lnSpc>
              <a:spcBef>
                <a:spcPct val="20000"/>
              </a:spcBef>
              <a:spcAft>
                <a:spcPct val="0"/>
              </a:spcAft>
              <a:buClr>
                <a:schemeClr val="tx2"/>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rPr>
              <a:t>Verbal and/or physical examination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ndParaRPr>
          </a:p>
          <a:p>
            <a:pPr marL="990600" marR="0" lvl="1" indent="-533400" algn="l" defTabSz="914400" rtl="0" eaLnBrk="1" fontAlgn="base" latinLnBrk="0" hangingPunct="1">
              <a:lnSpc>
                <a:spcPct val="100000"/>
              </a:lnSpc>
              <a:spcBef>
                <a:spcPct val="20000"/>
              </a:spcBef>
              <a:spcAft>
                <a:spcPct val="0"/>
              </a:spcAft>
              <a:buClr>
                <a:schemeClr val="tx2"/>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rPr>
              <a:t>Considering the condition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ndParaRPr>
          </a:p>
          <a:p>
            <a:pPr marL="990600" marR="0" lvl="1" indent="-533400" algn="l" defTabSz="914400" rtl="0" eaLnBrk="1" fontAlgn="base" latinLnBrk="0" hangingPunct="1">
              <a:lnSpc>
                <a:spcPct val="100000"/>
              </a:lnSpc>
              <a:spcBef>
                <a:spcPct val="20000"/>
              </a:spcBef>
              <a:spcAft>
                <a:spcPct val="0"/>
              </a:spcAft>
              <a:buClr>
                <a:schemeClr val="tx2"/>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rPr>
              <a:t>Further investigation or treatment</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ndParaRPr>
          </a:p>
          <a:p>
            <a:pPr marL="990600" marR="0" lvl="1" indent="-533400" algn="l" defTabSz="914400" rtl="0" eaLnBrk="1" fontAlgn="base" latinLnBrk="0" hangingPunct="1">
              <a:lnSpc>
                <a:spcPct val="100000"/>
              </a:lnSpc>
              <a:spcBef>
                <a:spcPct val="20000"/>
              </a:spcBef>
              <a:spcAft>
                <a:spcPct val="0"/>
              </a:spcAft>
              <a:buClr>
                <a:schemeClr val="tx2"/>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rPr>
              <a:t>Termination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0723">
                                            <p:txEl>
                                              <p:charRg st="0" end="28"/>
                                            </p:txEl>
                                          </p:spTgt>
                                        </p:tgtEl>
                                        <p:attrNameLst>
                                          <p:attrName>style.visibility</p:attrName>
                                        </p:attrNameLst>
                                      </p:cBhvr>
                                      <p:to>
                                        <p:strVal val="visible"/>
                                      </p:to>
                                    </p:set>
                                    <p:animEffect transition="in" filter="box(out)">
                                      <p:cBhvr>
                                        <p:cTn id="7" dur="500"/>
                                        <p:tgtEl>
                                          <p:spTgt spid="30723">
                                            <p:txEl>
                                              <p:charRg st="0" end="28"/>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1" name="CAMERA.WAV"/>
                                        </p:tgtEl>
                                      </p:cMediaNode>
                                    </p:audio>
                                  </p:sub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0723">
                                            <p:txEl>
                                              <p:charRg st="29" end="67"/>
                                            </p:txEl>
                                          </p:spTgt>
                                        </p:tgtEl>
                                        <p:attrNameLst>
                                          <p:attrName>style.visibility</p:attrName>
                                        </p:attrNameLst>
                                      </p:cBhvr>
                                      <p:to>
                                        <p:strVal val="visible"/>
                                      </p:to>
                                    </p:set>
                                    <p:animEffect transition="in" filter="box(out)">
                                      <p:cBhvr>
                                        <p:cTn id="12" dur="500"/>
                                        <p:tgtEl>
                                          <p:spTgt spid="30723">
                                            <p:txEl>
                                              <p:charRg st="29" end="67"/>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1" name="CAMERA.WAV"/>
                                        </p:tgtEl>
                                      </p:cMediaNode>
                                    </p:audio>
                                  </p:subTnLst>
                                </p:cTn>
                              </p:par>
                              <p:par>
                                <p:cTn id="13" presetID="4" presetClass="entr" presetSubtype="32" fill="hold" grpId="0" nodeType="withEffect">
                                  <p:stCondLst>
                                    <p:cond delay="0"/>
                                  </p:stCondLst>
                                  <p:childTnLst>
                                    <p:set>
                                      <p:cBhvr>
                                        <p:cTn id="14" dur="1" fill="hold">
                                          <p:stCondLst>
                                            <p:cond delay="0"/>
                                          </p:stCondLst>
                                        </p:cTn>
                                        <p:tgtEl>
                                          <p:spTgt spid="30723">
                                            <p:txEl>
                                              <p:charRg st="67" end="95"/>
                                            </p:txEl>
                                          </p:spTgt>
                                        </p:tgtEl>
                                        <p:attrNameLst>
                                          <p:attrName>style.visibility</p:attrName>
                                        </p:attrNameLst>
                                      </p:cBhvr>
                                      <p:to>
                                        <p:strVal val="visible"/>
                                      </p:to>
                                    </p:set>
                                    <p:animEffect transition="in" filter="box(out)">
                                      <p:cBhvr>
                                        <p:cTn id="15" dur="500"/>
                                        <p:tgtEl>
                                          <p:spTgt spid="30723">
                                            <p:txEl>
                                              <p:charRg st="67" end="95"/>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1" name="CAMERA.WAV"/>
                                        </p:tgtEl>
                                      </p:cMediaNode>
                                    </p:audio>
                                  </p:subTnLst>
                                </p:cTn>
                              </p:par>
                              <p:par>
                                <p:cTn id="16" presetID="4" presetClass="entr" presetSubtype="32" fill="hold" grpId="0" nodeType="withEffect">
                                  <p:stCondLst>
                                    <p:cond delay="0"/>
                                  </p:stCondLst>
                                  <p:childTnLst>
                                    <p:set>
                                      <p:cBhvr>
                                        <p:cTn id="17" dur="1" fill="hold">
                                          <p:stCondLst>
                                            <p:cond delay="0"/>
                                          </p:stCondLst>
                                        </p:cTn>
                                        <p:tgtEl>
                                          <p:spTgt spid="30723">
                                            <p:txEl>
                                              <p:charRg st="95" end="120"/>
                                            </p:txEl>
                                          </p:spTgt>
                                        </p:tgtEl>
                                        <p:attrNameLst>
                                          <p:attrName>style.visibility</p:attrName>
                                        </p:attrNameLst>
                                      </p:cBhvr>
                                      <p:to>
                                        <p:strVal val="visible"/>
                                      </p:to>
                                    </p:set>
                                    <p:animEffect transition="in" filter="box(out)">
                                      <p:cBhvr>
                                        <p:cTn id="18" dur="500"/>
                                        <p:tgtEl>
                                          <p:spTgt spid="30723">
                                            <p:txEl>
                                              <p:charRg st="95" end="120"/>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1" name="CAMERA.WAV"/>
                                        </p:tgtEl>
                                      </p:cMediaNode>
                                    </p:audio>
                                  </p:subTnLst>
                                </p:cTn>
                              </p:par>
                              <p:par>
                                <p:cTn id="19" presetID="4" presetClass="entr" presetSubtype="32" fill="hold" grpId="0" nodeType="withEffect">
                                  <p:stCondLst>
                                    <p:cond delay="0"/>
                                  </p:stCondLst>
                                  <p:childTnLst>
                                    <p:set>
                                      <p:cBhvr>
                                        <p:cTn id="20" dur="1" fill="hold">
                                          <p:stCondLst>
                                            <p:cond delay="0"/>
                                          </p:stCondLst>
                                        </p:cTn>
                                        <p:tgtEl>
                                          <p:spTgt spid="30723">
                                            <p:txEl>
                                              <p:charRg st="120" end="155"/>
                                            </p:txEl>
                                          </p:spTgt>
                                        </p:tgtEl>
                                        <p:attrNameLst>
                                          <p:attrName>style.visibility</p:attrName>
                                        </p:attrNameLst>
                                      </p:cBhvr>
                                      <p:to>
                                        <p:strVal val="visible"/>
                                      </p:to>
                                    </p:set>
                                    <p:animEffect transition="in" filter="box(out)">
                                      <p:cBhvr>
                                        <p:cTn id="21" dur="500"/>
                                        <p:tgtEl>
                                          <p:spTgt spid="30723">
                                            <p:txEl>
                                              <p:charRg st="120" end="155"/>
                                            </p:txEl>
                                          </p:spTgt>
                                        </p:tgtEl>
                                      </p:cBhvr>
                                    </p:animEffect>
                                  </p:childTnLst>
                                  <p:subTnLst>
                                    <p:audio>
                                      <p:cMediaNode>
                                        <p:cTn display="0" masterRel="sameClick">
                                          <p:stCondLst>
                                            <p:cond evt="begin" delay="0">
                                              <p:tn val="19"/>
                                            </p:cond>
                                          </p:stCondLst>
                                          <p:endCondLst>
                                            <p:cond evt="onStopAudio" delay="0">
                                              <p:tgtEl>
                                                <p:sldTgt/>
                                              </p:tgtEl>
                                            </p:cond>
                                          </p:endCondLst>
                                        </p:cTn>
                                        <p:tgtEl>
                                          <p:sndTgt r:embed="rId1" name="CAMERA.WAV"/>
                                        </p:tgtEl>
                                      </p:cMediaNode>
                                    </p:audio>
                                  </p:subTnLst>
                                </p:cTn>
                              </p:par>
                              <p:par>
                                <p:cTn id="22" presetID="4" presetClass="entr" presetSubtype="32" fill="hold" grpId="0" nodeType="withEffect">
                                  <p:stCondLst>
                                    <p:cond delay="0"/>
                                  </p:stCondLst>
                                  <p:childTnLst>
                                    <p:set>
                                      <p:cBhvr>
                                        <p:cTn id="23" dur="1" fill="hold">
                                          <p:stCondLst>
                                            <p:cond delay="0"/>
                                          </p:stCondLst>
                                        </p:cTn>
                                        <p:tgtEl>
                                          <p:spTgt spid="30723">
                                            <p:txEl>
                                              <p:charRg st="155" end="181"/>
                                            </p:txEl>
                                          </p:spTgt>
                                        </p:tgtEl>
                                        <p:attrNameLst>
                                          <p:attrName>style.visibility</p:attrName>
                                        </p:attrNameLst>
                                      </p:cBhvr>
                                      <p:to>
                                        <p:strVal val="visible"/>
                                      </p:to>
                                    </p:set>
                                    <p:animEffect transition="in" filter="box(out)">
                                      <p:cBhvr>
                                        <p:cTn id="24" dur="500"/>
                                        <p:tgtEl>
                                          <p:spTgt spid="30723">
                                            <p:txEl>
                                              <p:charRg st="155" end="181"/>
                                            </p:txEl>
                                          </p:spTgt>
                                        </p:tgtEl>
                                      </p:cBhvr>
                                    </p:animEffect>
                                  </p:childTnLst>
                                  <p:subTnLst>
                                    <p:audio>
                                      <p:cMediaNode>
                                        <p:cTn display="0" masterRel="sameClick">
                                          <p:stCondLst>
                                            <p:cond evt="begin" delay="0">
                                              <p:tn val="22"/>
                                            </p:cond>
                                          </p:stCondLst>
                                          <p:endCondLst>
                                            <p:cond evt="onStopAudio" delay="0">
                                              <p:tgtEl>
                                                <p:sldTgt/>
                                              </p:tgtEl>
                                            </p:cond>
                                          </p:endCondLst>
                                        </p:cTn>
                                        <p:tgtEl>
                                          <p:sndTgt r:embed="rId1" name="CAMERA.WAV"/>
                                        </p:tgtEl>
                                      </p:cMediaNode>
                                    </p:audio>
                                  </p:subTnLst>
                                </p:cTn>
                              </p:par>
                              <p:par>
                                <p:cTn id="25" presetID="4" presetClass="entr" presetSubtype="32" fill="hold" grpId="0" nodeType="withEffect">
                                  <p:stCondLst>
                                    <p:cond delay="0"/>
                                  </p:stCondLst>
                                  <p:childTnLst>
                                    <p:set>
                                      <p:cBhvr>
                                        <p:cTn id="26" dur="1" fill="hold">
                                          <p:stCondLst>
                                            <p:cond delay="0"/>
                                          </p:stCondLst>
                                        </p:cTn>
                                        <p:tgtEl>
                                          <p:spTgt spid="30723">
                                            <p:txEl>
                                              <p:charRg st="181" end="216"/>
                                            </p:txEl>
                                          </p:spTgt>
                                        </p:tgtEl>
                                        <p:attrNameLst>
                                          <p:attrName>style.visibility</p:attrName>
                                        </p:attrNameLst>
                                      </p:cBhvr>
                                      <p:to>
                                        <p:strVal val="visible"/>
                                      </p:to>
                                    </p:set>
                                    <p:animEffect transition="in" filter="box(out)">
                                      <p:cBhvr>
                                        <p:cTn id="27" dur="500"/>
                                        <p:tgtEl>
                                          <p:spTgt spid="30723">
                                            <p:txEl>
                                              <p:charRg st="181" end="216"/>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1" name="CAMERA.WAV"/>
                                        </p:tgtEl>
                                      </p:cMediaNode>
                                    </p:audio>
                                  </p:subTnLst>
                                </p:cTn>
                              </p:par>
                              <p:par>
                                <p:cTn id="28" presetID="4" presetClass="entr" presetSubtype="32" fill="hold" grpId="0" nodeType="withEffect">
                                  <p:stCondLst>
                                    <p:cond delay="0"/>
                                  </p:stCondLst>
                                  <p:childTnLst>
                                    <p:set>
                                      <p:cBhvr>
                                        <p:cTn id="29" dur="1" fill="hold">
                                          <p:stCondLst>
                                            <p:cond delay="0"/>
                                          </p:stCondLst>
                                        </p:cTn>
                                        <p:tgtEl>
                                          <p:spTgt spid="30723">
                                            <p:txEl>
                                              <p:charRg st="216" end="228"/>
                                            </p:txEl>
                                          </p:spTgt>
                                        </p:tgtEl>
                                        <p:attrNameLst>
                                          <p:attrName>style.visibility</p:attrName>
                                        </p:attrNameLst>
                                      </p:cBhvr>
                                      <p:to>
                                        <p:strVal val="visible"/>
                                      </p:to>
                                    </p:set>
                                    <p:animEffect transition="in" filter="box(out)">
                                      <p:cBhvr>
                                        <p:cTn id="30" dur="500"/>
                                        <p:tgtEl>
                                          <p:spTgt spid="30723">
                                            <p:txEl>
                                              <p:charRg st="216" end="228"/>
                                            </p:txEl>
                                          </p:spTgt>
                                        </p:tgtEl>
                                      </p:cBhvr>
                                    </p:animEffect>
                                  </p:childTnLst>
                                  <p:subTnLst>
                                    <p:audio>
                                      <p:cMediaNode>
                                        <p:cTn display="0" masterRel="sameClick">
                                          <p:stCondLst>
                                            <p:cond evt="begin" delay="0">
                                              <p:tn val="28"/>
                                            </p:cond>
                                          </p:stCondLst>
                                          <p:endCondLst>
                                            <p:cond evt="onStopAudio" delay="0">
                                              <p:tgtEl>
                                                <p:sldTgt/>
                                              </p:tgtEl>
                                            </p:cond>
                                          </p:endCondLst>
                                        </p:cTn>
                                        <p:tgtEl>
                                          <p:sndTgt r:embed="rId1"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Stott &amp; Davies (1979)</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31747" name="Rectangle 3"/>
          <p:cNvSpPr>
            <a:spLocks noGrp="1" noChangeArrowheads="1"/>
          </p:cNvSpPr>
          <p:nvPr>
            <p:ph idx="1"/>
          </p:nvPr>
        </p:nvSpPr>
        <p:spPr/>
        <p:txBody>
          <a:bodyPr vert="horz" wrap="square" lIns="91440" tIns="45720" rIns="91440" bIns="45720" numCol="1" anchor="t" anchorCtr="0" compatLnSpc="1"/>
          <a:lstStyle/>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potential of each primary care consultation</a:t>
            </a: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management of the presenting problem</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Modification of help seeking behaviour</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Management of continuing problems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Opportunistic health promotion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Pendleton (1984)</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32771" name="Rectangle 3"/>
          <p:cNvSpPr>
            <a:spLocks noGrp="1" noChangeArrowheads="1"/>
          </p:cNvSpPr>
          <p:nvPr>
            <p:ph idx="1"/>
          </p:nvPr>
        </p:nvSpPr>
        <p:spPr/>
        <p:txBody>
          <a:bodyPr vert="horz" wrap="square" lIns="91440" tIns="45720" rIns="91440" bIns="45720" numCol="1" anchor="t" anchorCtr="0" compatLnSpc="1"/>
          <a:lstStyle/>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consultation, an approach to learning and teaching</a:t>
            </a: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AutoNum type="arabicPlain"/>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Define the reasons for the patient’s attendance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AutoNum type="arabicPlain" startAt="2"/>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Consider other problems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3	With the patient, choose an appropriate solution to each problem</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4	Achieve a shared understanding of the problems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5	Involve the patient in the management and encourage the patient to take responsibility</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AutoNum type="arabicPlain" startAt="6"/>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Use time and resources appropriately</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7	Establish or maintain the doctor patient relationship</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2771">
                                            <p:txEl>
                                              <p:charRg st="0" end="55"/>
                                            </p:txEl>
                                          </p:spTgt>
                                        </p:tgtEl>
                                        <p:attrNameLst>
                                          <p:attrName>style.visibility</p:attrName>
                                        </p:attrNameLst>
                                      </p:cBhvr>
                                      <p:to>
                                        <p:strVal val="visible"/>
                                      </p:to>
                                    </p:set>
                                    <p:anim calcmode="lin" valueType="num">
                                      <p:cBhvr additive="base">
                                        <p:cTn id="7" dur="500" fill="hold"/>
                                        <p:tgtEl>
                                          <p:spTgt spid="32771">
                                            <p:txEl>
                                              <p:charRg st="0" end="5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2771">
                                            <p:txEl>
                                              <p:charRg st="0" end="55"/>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2771">
                                            <p:txEl>
                                              <p:charRg st="55" end="103"/>
                                            </p:txEl>
                                          </p:spTgt>
                                        </p:tgtEl>
                                        <p:attrNameLst>
                                          <p:attrName>style.visibility</p:attrName>
                                        </p:attrNameLst>
                                      </p:cBhvr>
                                      <p:to>
                                        <p:strVal val="visible"/>
                                      </p:to>
                                    </p:set>
                                    <p:anim calcmode="lin" valueType="num">
                                      <p:cBhvr additive="base">
                                        <p:cTn id="13" dur="500" fill="hold"/>
                                        <p:tgtEl>
                                          <p:spTgt spid="32771">
                                            <p:txEl>
                                              <p:charRg st="55" end="10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2771">
                                            <p:txEl>
                                              <p:charRg st="55" end="10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2771">
                                            <p:txEl>
                                              <p:charRg st="103" end="127"/>
                                            </p:txEl>
                                          </p:spTgt>
                                        </p:tgtEl>
                                        <p:attrNameLst>
                                          <p:attrName>style.visibility</p:attrName>
                                        </p:attrNameLst>
                                      </p:cBhvr>
                                      <p:to>
                                        <p:strVal val="visible"/>
                                      </p:to>
                                    </p:set>
                                    <p:anim calcmode="lin" valueType="num">
                                      <p:cBhvr additive="base">
                                        <p:cTn id="19" dur="500" fill="hold"/>
                                        <p:tgtEl>
                                          <p:spTgt spid="32771">
                                            <p:txEl>
                                              <p:charRg st="103" end="127"/>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2771">
                                            <p:txEl>
                                              <p:charRg st="103" end="12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2771">
                                            <p:txEl>
                                              <p:charRg st="127" end="194"/>
                                            </p:txEl>
                                          </p:spTgt>
                                        </p:tgtEl>
                                        <p:attrNameLst>
                                          <p:attrName>style.visibility</p:attrName>
                                        </p:attrNameLst>
                                      </p:cBhvr>
                                      <p:to>
                                        <p:strVal val="visible"/>
                                      </p:to>
                                    </p:set>
                                    <p:anim calcmode="lin" valueType="num">
                                      <p:cBhvr additive="base">
                                        <p:cTn id="25" dur="500" fill="hold"/>
                                        <p:tgtEl>
                                          <p:spTgt spid="32771">
                                            <p:txEl>
                                              <p:charRg st="127" end="19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2771">
                                            <p:txEl>
                                              <p:charRg st="127" end="19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2771">
                                            <p:txEl>
                                              <p:charRg st="194" end="243"/>
                                            </p:txEl>
                                          </p:spTgt>
                                        </p:tgtEl>
                                        <p:attrNameLst>
                                          <p:attrName>style.visibility</p:attrName>
                                        </p:attrNameLst>
                                      </p:cBhvr>
                                      <p:to>
                                        <p:strVal val="visible"/>
                                      </p:to>
                                    </p:set>
                                    <p:anim calcmode="lin" valueType="num">
                                      <p:cBhvr additive="base">
                                        <p:cTn id="31" dur="500" fill="hold"/>
                                        <p:tgtEl>
                                          <p:spTgt spid="32771">
                                            <p:txEl>
                                              <p:charRg st="194" end="24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2771">
                                            <p:txEl>
                                              <p:charRg st="194" end="24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2771">
                                            <p:txEl>
                                              <p:charRg st="243" end="332"/>
                                            </p:txEl>
                                          </p:spTgt>
                                        </p:tgtEl>
                                        <p:attrNameLst>
                                          <p:attrName>style.visibility</p:attrName>
                                        </p:attrNameLst>
                                      </p:cBhvr>
                                      <p:to>
                                        <p:strVal val="visible"/>
                                      </p:to>
                                    </p:set>
                                    <p:anim calcmode="lin" valueType="num">
                                      <p:cBhvr additive="base">
                                        <p:cTn id="37" dur="500" fill="hold"/>
                                        <p:tgtEl>
                                          <p:spTgt spid="32771">
                                            <p:txEl>
                                              <p:charRg st="243" end="332"/>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2771">
                                            <p:txEl>
                                              <p:charRg st="243" end="33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32771">
                                            <p:txEl>
                                              <p:charRg st="332" end="369"/>
                                            </p:txEl>
                                          </p:spTgt>
                                        </p:tgtEl>
                                        <p:attrNameLst>
                                          <p:attrName>style.visibility</p:attrName>
                                        </p:attrNameLst>
                                      </p:cBhvr>
                                      <p:to>
                                        <p:strVal val="visible"/>
                                      </p:to>
                                    </p:set>
                                    <p:anim calcmode="lin" valueType="num">
                                      <p:cBhvr additive="base">
                                        <p:cTn id="43" dur="500" fill="hold"/>
                                        <p:tgtEl>
                                          <p:spTgt spid="32771">
                                            <p:txEl>
                                              <p:charRg st="332" end="369"/>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2771">
                                            <p:txEl>
                                              <p:charRg st="332" end="369"/>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32771">
                                            <p:txEl>
                                              <p:charRg st="369" end="425"/>
                                            </p:txEl>
                                          </p:spTgt>
                                        </p:tgtEl>
                                        <p:attrNameLst>
                                          <p:attrName>style.visibility</p:attrName>
                                        </p:attrNameLst>
                                      </p:cBhvr>
                                      <p:to>
                                        <p:strVal val="visible"/>
                                      </p:to>
                                    </p:set>
                                    <p:anim calcmode="lin" valueType="num">
                                      <p:cBhvr additive="base">
                                        <p:cTn id="49" dur="500" fill="hold"/>
                                        <p:tgtEl>
                                          <p:spTgt spid="32771">
                                            <p:txEl>
                                              <p:charRg st="369" end="425"/>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2771">
                                            <p:txEl>
                                              <p:charRg st="369" end="42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Roger Neighbour (1987)</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35843"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Inner Consultation</a:t>
            </a: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A journey with five checkpoints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1	Connecting</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2	Summarising</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3	Handing over</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4 Safety Netting</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5 House Keeping</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Housekeeping and safety netting are his original contributions</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5843">
                                            <p:txEl>
                                              <p:charRg st="0" end="23"/>
                                            </p:txEl>
                                          </p:spTgt>
                                        </p:tgtEl>
                                        <p:attrNameLst>
                                          <p:attrName>style.visibility</p:attrName>
                                        </p:attrNameLst>
                                      </p:cBhvr>
                                      <p:to>
                                        <p:strVal val="visible"/>
                                      </p:to>
                                    </p:set>
                                    <p:anim calcmode="lin" valueType="num">
                                      <p:cBhvr additive="base">
                                        <p:cTn id="7" dur="500" fill="hold"/>
                                        <p:tgtEl>
                                          <p:spTgt spid="35843">
                                            <p:txEl>
                                              <p:charRg st="0" end="2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5843">
                                            <p:txEl>
                                              <p:charRg st="0" end="2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5843">
                                            <p:txEl>
                                              <p:charRg st="23" end="55"/>
                                            </p:txEl>
                                          </p:spTgt>
                                        </p:tgtEl>
                                        <p:attrNameLst>
                                          <p:attrName>style.visibility</p:attrName>
                                        </p:attrNameLst>
                                      </p:cBhvr>
                                      <p:to>
                                        <p:strVal val="visible"/>
                                      </p:to>
                                    </p:set>
                                    <p:anim calcmode="lin" valueType="num">
                                      <p:cBhvr additive="base">
                                        <p:cTn id="13" dur="500" fill="hold"/>
                                        <p:tgtEl>
                                          <p:spTgt spid="35843">
                                            <p:txEl>
                                              <p:charRg st="23" end="55"/>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5843">
                                            <p:txEl>
                                              <p:charRg st="23" end="5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5843">
                                            <p:txEl>
                                              <p:charRg st="56" end="69"/>
                                            </p:txEl>
                                          </p:spTgt>
                                        </p:tgtEl>
                                        <p:attrNameLst>
                                          <p:attrName>style.visibility</p:attrName>
                                        </p:attrNameLst>
                                      </p:cBhvr>
                                      <p:to>
                                        <p:strVal val="visible"/>
                                      </p:to>
                                    </p:set>
                                    <p:anim calcmode="lin" valueType="num">
                                      <p:cBhvr additive="base">
                                        <p:cTn id="19" dur="500" fill="hold"/>
                                        <p:tgtEl>
                                          <p:spTgt spid="35843">
                                            <p:txEl>
                                              <p:charRg st="56" end="69"/>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5843">
                                            <p:txEl>
                                              <p:charRg st="56" end="69"/>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5843">
                                            <p:txEl>
                                              <p:charRg st="69" end="83"/>
                                            </p:txEl>
                                          </p:spTgt>
                                        </p:tgtEl>
                                        <p:attrNameLst>
                                          <p:attrName>style.visibility</p:attrName>
                                        </p:attrNameLst>
                                      </p:cBhvr>
                                      <p:to>
                                        <p:strVal val="visible"/>
                                      </p:to>
                                    </p:set>
                                    <p:anim calcmode="lin" valueType="num">
                                      <p:cBhvr additive="base">
                                        <p:cTn id="25" dur="500" fill="hold"/>
                                        <p:tgtEl>
                                          <p:spTgt spid="35843">
                                            <p:txEl>
                                              <p:charRg st="69" end="8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5843">
                                            <p:txEl>
                                              <p:charRg st="69" end="8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5843">
                                            <p:txEl>
                                              <p:charRg st="83" end="98"/>
                                            </p:txEl>
                                          </p:spTgt>
                                        </p:tgtEl>
                                        <p:attrNameLst>
                                          <p:attrName>style.visibility</p:attrName>
                                        </p:attrNameLst>
                                      </p:cBhvr>
                                      <p:to>
                                        <p:strVal val="visible"/>
                                      </p:to>
                                    </p:set>
                                    <p:anim calcmode="lin" valueType="num">
                                      <p:cBhvr additive="base">
                                        <p:cTn id="31" dur="500" fill="hold"/>
                                        <p:tgtEl>
                                          <p:spTgt spid="35843">
                                            <p:txEl>
                                              <p:charRg st="83" end="98"/>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5843">
                                            <p:txEl>
                                              <p:charRg st="83" end="9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5843">
                                            <p:txEl>
                                              <p:charRg st="98" end="115"/>
                                            </p:txEl>
                                          </p:spTgt>
                                        </p:tgtEl>
                                        <p:attrNameLst>
                                          <p:attrName>style.visibility</p:attrName>
                                        </p:attrNameLst>
                                      </p:cBhvr>
                                      <p:to>
                                        <p:strVal val="visible"/>
                                      </p:to>
                                    </p:set>
                                    <p:anim calcmode="lin" valueType="num">
                                      <p:cBhvr additive="base">
                                        <p:cTn id="37" dur="500" fill="hold"/>
                                        <p:tgtEl>
                                          <p:spTgt spid="35843">
                                            <p:txEl>
                                              <p:charRg st="98" end="11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5843">
                                            <p:txEl>
                                              <p:charRg st="98" end="11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35843">
                                            <p:txEl>
                                              <p:charRg st="115" end="131"/>
                                            </p:txEl>
                                          </p:spTgt>
                                        </p:tgtEl>
                                        <p:attrNameLst>
                                          <p:attrName>style.visibility</p:attrName>
                                        </p:attrNameLst>
                                      </p:cBhvr>
                                      <p:to>
                                        <p:strVal val="visible"/>
                                      </p:to>
                                    </p:set>
                                    <p:anim calcmode="lin" valueType="num">
                                      <p:cBhvr additive="base">
                                        <p:cTn id="43" dur="500" fill="hold"/>
                                        <p:tgtEl>
                                          <p:spTgt spid="35843">
                                            <p:txEl>
                                              <p:charRg st="115" end="131"/>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5843">
                                            <p:txEl>
                                              <p:charRg st="115" end="13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35843">
                                            <p:txEl>
                                              <p:charRg st="132" end="195"/>
                                            </p:txEl>
                                          </p:spTgt>
                                        </p:tgtEl>
                                        <p:attrNameLst>
                                          <p:attrName>style.visibility</p:attrName>
                                        </p:attrNameLst>
                                      </p:cBhvr>
                                      <p:to>
                                        <p:strVal val="visible"/>
                                      </p:to>
                                    </p:set>
                                    <p:anim calcmode="lin" valueType="num">
                                      <p:cBhvr additive="base">
                                        <p:cTn id="49" dur="500" fill="hold"/>
                                        <p:tgtEl>
                                          <p:spTgt spid="35843">
                                            <p:txEl>
                                              <p:charRg st="132" end="195"/>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5843">
                                            <p:txEl>
                                              <p:charRg st="132" end="19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rgbClr val="FFFF66"/>
                </a:solidFill>
                <a:effectLst>
                  <a:outerShdw blurRad="38100" dist="38100" dir="2700000" algn="tl">
                    <a:srgbClr val="FFFFFF"/>
                  </a:outerShdw>
                </a:effectLst>
                <a:uLnTx/>
                <a:uFillTx/>
                <a:latin typeface="+mj-lt"/>
                <a:ea typeface="+mj-ea"/>
                <a:cs typeface="+mj-cs"/>
              </a:rPr>
              <a:t>Aims n Objectives</a:t>
            </a:r>
            <a:endParaRPr kumimoji="0" lang="en-GB" sz="4400" b="0" i="0" u="none" strike="noStrike" kern="0" cap="none" spc="0" normalizeH="0" baseline="0" noProof="0">
              <a:ln>
                <a:noFill/>
              </a:ln>
              <a:solidFill>
                <a:srgbClr val="FFFF66"/>
              </a:solidFill>
              <a:effectLst>
                <a:outerShdw blurRad="38100" dist="38100" dir="2700000" algn="tl">
                  <a:srgbClr val="FFFFFF"/>
                </a:outerShdw>
              </a:effectLst>
              <a:uLnTx/>
              <a:uFillTx/>
              <a:latin typeface="+mj-lt"/>
              <a:ea typeface="+mj-ea"/>
              <a:cs typeface="+mj-cs"/>
            </a:endParaRPr>
          </a:p>
        </p:txBody>
      </p:sp>
      <p:sp>
        <p:nvSpPr>
          <p:cNvPr id="3075"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800" b="0" i="0" u="none" strike="noStrike" kern="0" cap="none" spc="0" normalizeH="0" baseline="0" noProof="0">
                <a:ln>
                  <a:noFill/>
                </a:ln>
                <a:solidFill>
                  <a:srgbClr val="FFFF66"/>
                </a:solidFill>
                <a:effectLst>
                  <a:outerShdw blurRad="38100" dist="38100" dir="2700000" algn="tl">
                    <a:srgbClr val="FFFFFF"/>
                  </a:outerShdw>
                </a:effectLst>
                <a:uLnTx/>
                <a:uFillTx/>
                <a:latin typeface="+mn-lt"/>
                <a:ea typeface="+mn-ea"/>
                <a:cs typeface="+mn-cs"/>
              </a:rPr>
              <a:t>Aims </a:t>
            </a:r>
            <a:endParaRPr kumimoji="0" lang="en-GB" sz="2800" b="0" i="0" u="none" strike="noStrike" kern="0" cap="none" spc="0" normalizeH="0" baseline="0" noProof="0">
              <a:ln>
                <a:noFill/>
              </a:ln>
              <a:solidFill>
                <a:srgbClr val="FFFF66"/>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to introduce GPRs to several types of consultation models and how to integrate them into practice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800" b="0" i="0" u="none" strike="noStrike" kern="0" cap="none" spc="0" normalizeH="0" baseline="0" noProof="0">
                <a:ln>
                  <a:noFill/>
                </a:ln>
                <a:solidFill>
                  <a:srgbClr val="FFFF66"/>
                </a:solidFill>
                <a:effectLst>
                  <a:outerShdw blurRad="38100" dist="38100" dir="2700000" algn="tl">
                    <a:srgbClr val="FFFFFF"/>
                  </a:outerShdw>
                </a:effectLst>
                <a:uLnTx/>
                <a:uFillTx/>
                <a:latin typeface="+mn-lt"/>
                <a:ea typeface="+mn-ea"/>
                <a:cs typeface="+mn-cs"/>
              </a:rPr>
              <a:t>Objectives</a:t>
            </a:r>
            <a:endParaRPr kumimoji="0" lang="en-GB" sz="2800" b="0" i="0" u="none" strike="noStrike" kern="0" cap="none" spc="0" normalizeH="0" baseline="0" noProof="0">
              <a:ln>
                <a:noFill/>
              </a:ln>
              <a:solidFill>
                <a:srgbClr val="FFFF66"/>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Why all this talk of models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What’s the point of making models of the consultation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What types of model there are </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What use is a model when you’ve made it</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Lesser &amp; Gask (1991)</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37891"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Problem Based Interviewing</a:t>
            </a: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Emphasises the detection of psycho-social distress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Problem detection skills;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Beginning the interview</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Picking up verbal cues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Responding to verbal cues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Picking up non-verbal cues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Responding to non-verbal cues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Demonstrating empathy</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Exploring health beliefs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Controlling the pace of the interview</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iterate type="lt">
                                    <p:tmPct val="100000"/>
                                  </p:iterate>
                                  <p:childTnLst>
                                    <p:set>
                                      <p:cBhvr>
                                        <p:cTn id="6" dur="1" fill="hold">
                                          <p:stCondLst>
                                            <p:cond delay="0"/>
                                          </p:stCondLst>
                                        </p:cTn>
                                        <p:tgtEl>
                                          <p:spTgt spid="37891">
                                            <p:txEl>
                                              <p:charRg st="0" end="27"/>
                                            </p:txEl>
                                          </p:spTgt>
                                        </p:tgtEl>
                                        <p:attrNameLst>
                                          <p:attrName>style.visibility</p:attrName>
                                        </p:attrNameLst>
                                      </p:cBhvr>
                                      <p:to>
                                        <p:strVal val="visible"/>
                                      </p:to>
                                    </p:set>
                                    <p:animEffect transition="in" filter="wipe(up)">
                                      <p:cBhvr>
                                        <p:cTn id="7" dur="75"/>
                                        <p:tgtEl>
                                          <p:spTgt spid="37891">
                                            <p:txEl>
                                              <p:charRg st="0" end="27"/>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1" name="TYPE.WAV"/>
                                        </p:tgtEl>
                                      </p:cMediaNode>
                                    </p:audio>
                                  </p:sub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iterate type="lt">
                                    <p:tmPct val="100000"/>
                                  </p:iterate>
                                  <p:childTnLst>
                                    <p:set>
                                      <p:cBhvr>
                                        <p:cTn id="11" dur="1" fill="hold">
                                          <p:stCondLst>
                                            <p:cond delay="0"/>
                                          </p:stCondLst>
                                        </p:cTn>
                                        <p:tgtEl>
                                          <p:spTgt spid="37891">
                                            <p:txEl>
                                              <p:charRg st="27" end="78"/>
                                            </p:txEl>
                                          </p:spTgt>
                                        </p:tgtEl>
                                        <p:attrNameLst>
                                          <p:attrName>style.visibility</p:attrName>
                                        </p:attrNameLst>
                                      </p:cBhvr>
                                      <p:to>
                                        <p:strVal val="visible"/>
                                      </p:to>
                                    </p:set>
                                    <p:animEffect transition="in" filter="wipe(up)">
                                      <p:cBhvr>
                                        <p:cTn id="12" dur="75"/>
                                        <p:tgtEl>
                                          <p:spTgt spid="37891">
                                            <p:txEl>
                                              <p:charRg st="27" end="78"/>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1" name="TYPE.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iterate type="lt">
                                    <p:tmPct val="100000"/>
                                  </p:iterate>
                                  <p:childTnLst>
                                    <p:set>
                                      <p:cBhvr>
                                        <p:cTn id="16" dur="1" fill="hold">
                                          <p:stCondLst>
                                            <p:cond delay="0"/>
                                          </p:stCondLst>
                                        </p:cTn>
                                        <p:tgtEl>
                                          <p:spTgt spid="37891">
                                            <p:txEl>
                                              <p:charRg st="78" end="104"/>
                                            </p:txEl>
                                          </p:spTgt>
                                        </p:tgtEl>
                                        <p:attrNameLst>
                                          <p:attrName>style.visibility</p:attrName>
                                        </p:attrNameLst>
                                      </p:cBhvr>
                                      <p:to>
                                        <p:strVal val="visible"/>
                                      </p:to>
                                    </p:set>
                                    <p:animEffect transition="in" filter="wipe(up)">
                                      <p:cBhvr>
                                        <p:cTn id="17" dur="75"/>
                                        <p:tgtEl>
                                          <p:spTgt spid="37891">
                                            <p:txEl>
                                              <p:charRg st="78" end="104"/>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1" name="TYPE.WAV"/>
                                        </p:tgtEl>
                                      </p:cMediaNode>
                                    </p:audio>
                                  </p:sub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iterate type="lt">
                                    <p:tmPct val="100000"/>
                                  </p:iterate>
                                  <p:childTnLst>
                                    <p:set>
                                      <p:cBhvr>
                                        <p:cTn id="21" dur="1" fill="hold">
                                          <p:stCondLst>
                                            <p:cond delay="0"/>
                                          </p:stCondLst>
                                        </p:cTn>
                                        <p:tgtEl>
                                          <p:spTgt spid="37891">
                                            <p:txEl>
                                              <p:charRg st="104" end="128"/>
                                            </p:txEl>
                                          </p:spTgt>
                                        </p:tgtEl>
                                        <p:attrNameLst>
                                          <p:attrName>style.visibility</p:attrName>
                                        </p:attrNameLst>
                                      </p:cBhvr>
                                      <p:to>
                                        <p:strVal val="visible"/>
                                      </p:to>
                                    </p:set>
                                    <p:animEffect transition="in" filter="wipe(up)">
                                      <p:cBhvr>
                                        <p:cTn id="22" dur="75"/>
                                        <p:tgtEl>
                                          <p:spTgt spid="37891">
                                            <p:txEl>
                                              <p:charRg st="104" end="128"/>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1" name="TYPE.WAV"/>
                                        </p:tgtEl>
                                      </p:cMediaNode>
                                    </p:audio>
                                  </p:sub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iterate type="lt">
                                    <p:tmPct val="100000"/>
                                  </p:iterate>
                                  <p:childTnLst>
                                    <p:set>
                                      <p:cBhvr>
                                        <p:cTn id="26" dur="1" fill="hold">
                                          <p:stCondLst>
                                            <p:cond delay="0"/>
                                          </p:stCondLst>
                                        </p:cTn>
                                        <p:tgtEl>
                                          <p:spTgt spid="37891">
                                            <p:txEl>
                                              <p:charRg st="128" end="151"/>
                                            </p:txEl>
                                          </p:spTgt>
                                        </p:tgtEl>
                                        <p:attrNameLst>
                                          <p:attrName>style.visibility</p:attrName>
                                        </p:attrNameLst>
                                      </p:cBhvr>
                                      <p:to>
                                        <p:strVal val="visible"/>
                                      </p:to>
                                    </p:set>
                                    <p:animEffect transition="in" filter="wipe(up)">
                                      <p:cBhvr>
                                        <p:cTn id="27" dur="75"/>
                                        <p:tgtEl>
                                          <p:spTgt spid="37891">
                                            <p:txEl>
                                              <p:charRg st="128" end="151"/>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1" name="TYPE.WAV"/>
                                        </p:tgtEl>
                                      </p:cMediaNode>
                                    </p:audio>
                                  </p:sub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iterate type="lt">
                                    <p:tmPct val="100000"/>
                                  </p:iterate>
                                  <p:childTnLst>
                                    <p:set>
                                      <p:cBhvr>
                                        <p:cTn id="31" dur="1" fill="hold">
                                          <p:stCondLst>
                                            <p:cond delay="0"/>
                                          </p:stCondLst>
                                        </p:cTn>
                                        <p:tgtEl>
                                          <p:spTgt spid="37891">
                                            <p:txEl>
                                              <p:charRg st="151" end="177"/>
                                            </p:txEl>
                                          </p:spTgt>
                                        </p:tgtEl>
                                        <p:attrNameLst>
                                          <p:attrName>style.visibility</p:attrName>
                                        </p:attrNameLst>
                                      </p:cBhvr>
                                      <p:to>
                                        <p:strVal val="visible"/>
                                      </p:to>
                                    </p:set>
                                    <p:animEffect transition="in" filter="wipe(up)">
                                      <p:cBhvr>
                                        <p:cTn id="32" dur="75"/>
                                        <p:tgtEl>
                                          <p:spTgt spid="37891">
                                            <p:txEl>
                                              <p:charRg st="151" end="177"/>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1" name="TYPE.WAV"/>
                                        </p:tgtEl>
                                      </p:cMediaNode>
                                    </p:audio>
                                  </p:sub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iterate type="lt">
                                    <p:tmPct val="100000"/>
                                  </p:iterate>
                                  <p:childTnLst>
                                    <p:set>
                                      <p:cBhvr>
                                        <p:cTn id="36" dur="1" fill="hold">
                                          <p:stCondLst>
                                            <p:cond delay="0"/>
                                          </p:stCondLst>
                                        </p:cTn>
                                        <p:tgtEl>
                                          <p:spTgt spid="37891">
                                            <p:txEl>
                                              <p:charRg st="177" end="204"/>
                                            </p:txEl>
                                          </p:spTgt>
                                        </p:tgtEl>
                                        <p:attrNameLst>
                                          <p:attrName>style.visibility</p:attrName>
                                        </p:attrNameLst>
                                      </p:cBhvr>
                                      <p:to>
                                        <p:strVal val="visible"/>
                                      </p:to>
                                    </p:set>
                                    <p:animEffect transition="in" filter="wipe(up)">
                                      <p:cBhvr>
                                        <p:cTn id="37" dur="75"/>
                                        <p:tgtEl>
                                          <p:spTgt spid="37891">
                                            <p:txEl>
                                              <p:charRg st="177" end="204"/>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1" name="TYPE.WAV"/>
                                        </p:tgtEl>
                                      </p:cMediaNode>
                                    </p:audio>
                                  </p:sub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iterate type="lt">
                                    <p:tmPct val="100000"/>
                                  </p:iterate>
                                  <p:childTnLst>
                                    <p:set>
                                      <p:cBhvr>
                                        <p:cTn id="41" dur="1" fill="hold">
                                          <p:stCondLst>
                                            <p:cond delay="0"/>
                                          </p:stCondLst>
                                        </p:cTn>
                                        <p:tgtEl>
                                          <p:spTgt spid="37891">
                                            <p:txEl>
                                              <p:charRg st="204" end="234"/>
                                            </p:txEl>
                                          </p:spTgt>
                                        </p:tgtEl>
                                        <p:attrNameLst>
                                          <p:attrName>style.visibility</p:attrName>
                                        </p:attrNameLst>
                                      </p:cBhvr>
                                      <p:to>
                                        <p:strVal val="visible"/>
                                      </p:to>
                                    </p:set>
                                    <p:animEffect transition="in" filter="wipe(up)">
                                      <p:cBhvr>
                                        <p:cTn id="42" dur="75"/>
                                        <p:tgtEl>
                                          <p:spTgt spid="37891">
                                            <p:txEl>
                                              <p:charRg st="204" end="234"/>
                                            </p:txEl>
                                          </p:spTgt>
                                        </p:tgtEl>
                                      </p:cBhvr>
                                    </p:animEffect>
                                  </p:childTnLst>
                                  <p:subTnLst>
                                    <p:audio>
                                      <p:cMediaNode>
                                        <p:cTn display="0" masterRel="sameClick">
                                          <p:stCondLst>
                                            <p:cond evt="begin" delay="0">
                                              <p:tn val="40"/>
                                            </p:cond>
                                          </p:stCondLst>
                                          <p:endCondLst>
                                            <p:cond evt="onStopAudio" delay="0">
                                              <p:tgtEl>
                                                <p:sldTgt/>
                                              </p:tgtEl>
                                            </p:cond>
                                          </p:endCondLst>
                                        </p:cTn>
                                        <p:tgtEl>
                                          <p:sndTgt r:embed="rId1" name="TYPE.WAV"/>
                                        </p:tgtEl>
                                      </p:cMediaNode>
                                    </p:audio>
                                  </p:sub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iterate type="lt">
                                    <p:tmPct val="100000"/>
                                  </p:iterate>
                                  <p:childTnLst>
                                    <p:set>
                                      <p:cBhvr>
                                        <p:cTn id="46" dur="1" fill="hold">
                                          <p:stCondLst>
                                            <p:cond delay="0"/>
                                          </p:stCondLst>
                                        </p:cTn>
                                        <p:tgtEl>
                                          <p:spTgt spid="37891">
                                            <p:txEl>
                                              <p:charRg st="234" end="256"/>
                                            </p:txEl>
                                          </p:spTgt>
                                        </p:tgtEl>
                                        <p:attrNameLst>
                                          <p:attrName>style.visibility</p:attrName>
                                        </p:attrNameLst>
                                      </p:cBhvr>
                                      <p:to>
                                        <p:strVal val="visible"/>
                                      </p:to>
                                    </p:set>
                                    <p:animEffect transition="in" filter="wipe(up)">
                                      <p:cBhvr>
                                        <p:cTn id="47" dur="75"/>
                                        <p:tgtEl>
                                          <p:spTgt spid="37891">
                                            <p:txEl>
                                              <p:charRg st="234" end="256"/>
                                            </p:txEl>
                                          </p:spTgt>
                                        </p:tgtEl>
                                      </p:cBhvr>
                                    </p:animEffect>
                                  </p:childTnLst>
                                  <p:subTnLst>
                                    <p:audio>
                                      <p:cMediaNode>
                                        <p:cTn display="0" masterRel="sameClick">
                                          <p:stCondLst>
                                            <p:cond evt="begin" delay="0">
                                              <p:tn val="45"/>
                                            </p:cond>
                                          </p:stCondLst>
                                          <p:endCondLst>
                                            <p:cond evt="onStopAudio" delay="0">
                                              <p:tgtEl>
                                                <p:sldTgt/>
                                              </p:tgtEl>
                                            </p:cond>
                                          </p:endCondLst>
                                        </p:cTn>
                                        <p:tgtEl>
                                          <p:sndTgt r:embed="rId1" name="TYPE.WAV"/>
                                        </p:tgtEl>
                                      </p:cMediaNode>
                                    </p:audio>
                                  </p:subTnLst>
                                </p:cTn>
                              </p:par>
                            </p:childTnLst>
                          </p:cTn>
                        </p:par>
                      </p:childTnLst>
                    </p:cTn>
                  </p:par>
                  <p:par>
                    <p:cTn id="48" fill="hold">
                      <p:stCondLst>
                        <p:cond delay="indefinite"/>
                      </p:stCondLst>
                      <p:childTnLst>
                        <p:par>
                          <p:cTn id="49" fill="hold">
                            <p:stCondLst>
                              <p:cond delay="0"/>
                            </p:stCondLst>
                            <p:childTnLst>
                              <p:par>
                                <p:cTn id="50" presetID="22" presetClass="entr" presetSubtype="1" fill="hold" grpId="0" nodeType="clickEffect">
                                  <p:stCondLst>
                                    <p:cond delay="0"/>
                                  </p:stCondLst>
                                  <p:iterate type="lt">
                                    <p:tmPct val="100000"/>
                                  </p:iterate>
                                  <p:childTnLst>
                                    <p:set>
                                      <p:cBhvr>
                                        <p:cTn id="51" dur="1" fill="hold">
                                          <p:stCondLst>
                                            <p:cond delay="0"/>
                                          </p:stCondLst>
                                        </p:cTn>
                                        <p:tgtEl>
                                          <p:spTgt spid="37891">
                                            <p:txEl>
                                              <p:charRg st="256" end="281"/>
                                            </p:txEl>
                                          </p:spTgt>
                                        </p:tgtEl>
                                        <p:attrNameLst>
                                          <p:attrName>style.visibility</p:attrName>
                                        </p:attrNameLst>
                                      </p:cBhvr>
                                      <p:to>
                                        <p:strVal val="visible"/>
                                      </p:to>
                                    </p:set>
                                    <p:animEffect transition="in" filter="wipe(up)">
                                      <p:cBhvr>
                                        <p:cTn id="52" dur="75"/>
                                        <p:tgtEl>
                                          <p:spTgt spid="37891">
                                            <p:txEl>
                                              <p:charRg st="256" end="281"/>
                                            </p:txEl>
                                          </p:spTgt>
                                        </p:tgtEl>
                                      </p:cBhvr>
                                    </p:animEffect>
                                  </p:childTnLst>
                                  <p:subTnLst>
                                    <p:audio>
                                      <p:cMediaNode>
                                        <p:cTn display="0" masterRel="sameClick">
                                          <p:stCondLst>
                                            <p:cond evt="begin" delay="0">
                                              <p:tn val="50"/>
                                            </p:cond>
                                          </p:stCondLst>
                                          <p:endCondLst>
                                            <p:cond evt="onStopAudio" delay="0">
                                              <p:tgtEl>
                                                <p:sldTgt/>
                                              </p:tgtEl>
                                            </p:cond>
                                          </p:endCondLst>
                                        </p:cTn>
                                        <p:tgtEl>
                                          <p:sndTgt r:embed="rId1" name="TYPE.WAV"/>
                                        </p:tgtEl>
                                      </p:cMediaNode>
                                    </p:audio>
                                  </p:subTnLst>
                                </p:cTn>
                              </p:par>
                            </p:childTnLst>
                          </p:cTn>
                        </p:par>
                      </p:childTnLst>
                    </p:cTn>
                  </p:par>
                  <p:par>
                    <p:cTn id="53" fill="hold">
                      <p:stCondLst>
                        <p:cond delay="indefinite"/>
                      </p:stCondLst>
                      <p:childTnLst>
                        <p:par>
                          <p:cTn id="54" fill="hold">
                            <p:stCondLst>
                              <p:cond delay="0"/>
                            </p:stCondLst>
                            <p:childTnLst>
                              <p:par>
                                <p:cTn id="55" presetID="22" presetClass="entr" presetSubtype="1" fill="hold" grpId="0" nodeType="clickEffect">
                                  <p:stCondLst>
                                    <p:cond delay="0"/>
                                  </p:stCondLst>
                                  <p:iterate type="lt">
                                    <p:tmPct val="100000"/>
                                  </p:iterate>
                                  <p:childTnLst>
                                    <p:set>
                                      <p:cBhvr>
                                        <p:cTn id="56" dur="1" fill="hold">
                                          <p:stCondLst>
                                            <p:cond delay="0"/>
                                          </p:stCondLst>
                                        </p:cTn>
                                        <p:tgtEl>
                                          <p:spTgt spid="37891">
                                            <p:txEl>
                                              <p:charRg st="281" end="319"/>
                                            </p:txEl>
                                          </p:spTgt>
                                        </p:tgtEl>
                                        <p:attrNameLst>
                                          <p:attrName>style.visibility</p:attrName>
                                        </p:attrNameLst>
                                      </p:cBhvr>
                                      <p:to>
                                        <p:strVal val="visible"/>
                                      </p:to>
                                    </p:set>
                                    <p:animEffect transition="in" filter="wipe(up)">
                                      <p:cBhvr>
                                        <p:cTn id="57" dur="75"/>
                                        <p:tgtEl>
                                          <p:spTgt spid="37891">
                                            <p:txEl>
                                              <p:charRg st="281" end="319"/>
                                            </p:txEl>
                                          </p:spTgt>
                                        </p:tgtEl>
                                      </p:cBhvr>
                                    </p:animEffect>
                                  </p:childTnLst>
                                  <p:subTnLst>
                                    <p:audio>
                                      <p:cMediaNode>
                                        <p:cTn display="0" masterRel="sameClick">
                                          <p:stCondLst>
                                            <p:cond evt="begin" delay="0">
                                              <p:tn val="55"/>
                                            </p:cond>
                                          </p:stCondLst>
                                          <p:endCondLst>
                                            <p:cond evt="onStopAudio" delay="0">
                                              <p:tgtEl>
                                                <p:sldTgt/>
                                              </p:tgtEl>
                                            </p:cond>
                                          </p:endCondLst>
                                        </p:cTn>
                                        <p:tgtEl>
                                          <p:sndTgt r:embed="rId1"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Lesser &amp; Gask</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39939"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Problem management skills: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Allowing the patient to ventilate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Negotiating with the patient to initiate change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Problem solving(like directive counselling)</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Re-atrributing</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Giving information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Special skills(special therapies)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iterate type="lt">
                                    <p:tmPct val="100000"/>
                                  </p:iterate>
                                  <p:childTnLst>
                                    <p:set>
                                      <p:cBhvr>
                                        <p:cTn id="6" dur="1" fill="hold">
                                          <p:stCondLst>
                                            <p:cond delay="0"/>
                                          </p:stCondLst>
                                        </p:cTn>
                                        <p:tgtEl>
                                          <p:spTgt spid="39939">
                                            <p:txEl>
                                              <p:charRg st="0" end="27"/>
                                            </p:txEl>
                                          </p:spTgt>
                                        </p:tgtEl>
                                        <p:attrNameLst>
                                          <p:attrName>style.visibility</p:attrName>
                                        </p:attrNameLst>
                                      </p:cBhvr>
                                      <p:to>
                                        <p:strVal val="visible"/>
                                      </p:to>
                                    </p:set>
                                    <p:animEffect transition="in" filter="wipe(up)">
                                      <p:cBhvr>
                                        <p:cTn id="7" dur="75"/>
                                        <p:tgtEl>
                                          <p:spTgt spid="39939">
                                            <p:txEl>
                                              <p:charRg st="0" end="27"/>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1" name="TYPE.WAV"/>
                                        </p:tgtEl>
                                      </p:cMediaNode>
                                    </p:audio>
                                  </p:sub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iterate type="lt">
                                    <p:tmPct val="100000"/>
                                  </p:iterate>
                                  <p:childTnLst>
                                    <p:set>
                                      <p:cBhvr>
                                        <p:cTn id="11" dur="1" fill="hold">
                                          <p:stCondLst>
                                            <p:cond delay="0"/>
                                          </p:stCondLst>
                                        </p:cTn>
                                        <p:tgtEl>
                                          <p:spTgt spid="39939">
                                            <p:txEl>
                                              <p:charRg st="27" end="61"/>
                                            </p:txEl>
                                          </p:spTgt>
                                        </p:tgtEl>
                                        <p:attrNameLst>
                                          <p:attrName>style.visibility</p:attrName>
                                        </p:attrNameLst>
                                      </p:cBhvr>
                                      <p:to>
                                        <p:strVal val="visible"/>
                                      </p:to>
                                    </p:set>
                                    <p:animEffect transition="in" filter="wipe(up)">
                                      <p:cBhvr>
                                        <p:cTn id="12" dur="75"/>
                                        <p:tgtEl>
                                          <p:spTgt spid="39939">
                                            <p:txEl>
                                              <p:charRg st="27" end="6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1" name="TYPE.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iterate type="lt">
                                    <p:tmPct val="100000"/>
                                  </p:iterate>
                                  <p:childTnLst>
                                    <p:set>
                                      <p:cBhvr>
                                        <p:cTn id="16" dur="1" fill="hold">
                                          <p:stCondLst>
                                            <p:cond delay="0"/>
                                          </p:stCondLst>
                                        </p:cTn>
                                        <p:tgtEl>
                                          <p:spTgt spid="39939">
                                            <p:txEl>
                                              <p:charRg st="61" end="109"/>
                                            </p:txEl>
                                          </p:spTgt>
                                        </p:tgtEl>
                                        <p:attrNameLst>
                                          <p:attrName>style.visibility</p:attrName>
                                        </p:attrNameLst>
                                      </p:cBhvr>
                                      <p:to>
                                        <p:strVal val="visible"/>
                                      </p:to>
                                    </p:set>
                                    <p:animEffect transition="in" filter="wipe(up)">
                                      <p:cBhvr>
                                        <p:cTn id="17" dur="75"/>
                                        <p:tgtEl>
                                          <p:spTgt spid="39939">
                                            <p:txEl>
                                              <p:charRg st="61" end="109"/>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1" name="TYPE.WAV"/>
                                        </p:tgtEl>
                                      </p:cMediaNode>
                                    </p:audio>
                                  </p:sub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iterate type="lt">
                                    <p:tmPct val="100000"/>
                                  </p:iterate>
                                  <p:childTnLst>
                                    <p:set>
                                      <p:cBhvr>
                                        <p:cTn id="21" dur="1" fill="hold">
                                          <p:stCondLst>
                                            <p:cond delay="0"/>
                                          </p:stCondLst>
                                        </p:cTn>
                                        <p:tgtEl>
                                          <p:spTgt spid="39939">
                                            <p:txEl>
                                              <p:charRg st="109" end="153"/>
                                            </p:txEl>
                                          </p:spTgt>
                                        </p:tgtEl>
                                        <p:attrNameLst>
                                          <p:attrName>style.visibility</p:attrName>
                                        </p:attrNameLst>
                                      </p:cBhvr>
                                      <p:to>
                                        <p:strVal val="visible"/>
                                      </p:to>
                                    </p:set>
                                    <p:animEffect transition="in" filter="wipe(up)">
                                      <p:cBhvr>
                                        <p:cTn id="22" dur="75"/>
                                        <p:tgtEl>
                                          <p:spTgt spid="39939">
                                            <p:txEl>
                                              <p:charRg st="109" end="15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1" name="TYPE.WAV"/>
                                        </p:tgtEl>
                                      </p:cMediaNode>
                                    </p:audio>
                                  </p:sub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iterate type="lt">
                                    <p:tmPct val="100000"/>
                                  </p:iterate>
                                  <p:childTnLst>
                                    <p:set>
                                      <p:cBhvr>
                                        <p:cTn id="26" dur="1" fill="hold">
                                          <p:stCondLst>
                                            <p:cond delay="0"/>
                                          </p:stCondLst>
                                        </p:cTn>
                                        <p:tgtEl>
                                          <p:spTgt spid="39939">
                                            <p:txEl>
                                              <p:charRg st="153" end="168"/>
                                            </p:txEl>
                                          </p:spTgt>
                                        </p:tgtEl>
                                        <p:attrNameLst>
                                          <p:attrName>style.visibility</p:attrName>
                                        </p:attrNameLst>
                                      </p:cBhvr>
                                      <p:to>
                                        <p:strVal val="visible"/>
                                      </p:to>
                                    </p:set>
                                    <p:animEffect transition="in" filter="wipe(up)">
                                      <p:cBhvr>
                                        <p:cTn id="27" dur="75"/>
                                        <p:tgtEl>
                                          <p:spTgt spid="39939">
                                            <p:txEl>
                                              <p:charRg st="153" end="168"/>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1" name="TYPE.WAV"/>
                                        </p:tgtEl>
                                      </p:cMediaNode>
                                    </p:audio>
                                  </p:sub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iterate type="lt">
                                    <p:tmPct val="100000"/>
                                  </p:iterate>
                                  <p:childTnLst>
                                    <p:set>
                                      <p:cBhvr>
                                        <p:cTn id="31" dur="1" fill="hold">
                                          <p:stCondLst>
                                            <p:cond delay="0"/>
                                          </p:stCondLst>
                                        </p:cTn>
                                        <p:tgtEl>
                                          <p:spTgt spid="39939">
                                            <p:txEl>
                                              <p:charRg st="168" end="187"/>
                                            </p:txEl>
                                          </p:spTgt>
                                        </p:tgtEl>
                                        <p:attrNameLst>
                                          <p:attrName>style.visibility</p:attrName>
                                        </p:attrNameLst>
                                      </p:cBhvr>
                                      <p:to>
                                        <p:strVal val="visible"/>
                                      </p:to>
                                    </p:set>
                                    <p:animEffect transition="in" filter="wipe(up)">
                                      <p:cBhvr>
                                        <p:cTn id="32" dur="75"/>
                                        <p:tgtEl>
                                          <p:spTgt spid="39939">
                                            <p:txEl>
                                              <p:charRg st="168" end="187"/>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1" name="TYPE.WAV"/>
                                        </p:tgtEl>
                                      </p:cMediaNode>
                                    </p:audio>
                                  </p:sub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iterate type="lt">
                                    <p:tmPct val="100000"/>
                                  </p:iterate>
                                  <p:childTnLst>
                                    <p:set>
                                      <p:cBhvr>
                                        <p:cTn id="36" dur="1" fill="hold">
                                          <p:stCondLst>
                                            <p:cond delay="0"/>
                                          </p:stCondLst>
                                        </p:cTn>
                                        <p:tgtEl>
                                          <p:spTgt spid="39939">
                                            <p:txEl>
                                              <p:charRg st="187" end="221"/>
                                            </p:txEl>
                                          </p:spTgt>
                                        </p:tgtEl>
                                        <p:attrNameLst>
                                          <p:attrName>style.visibility</p:attrName>
                                        </p:attrNameLst>
                                      </p:cBhvr>
                                      <p:to>
                                        <p:strVal val="visible"/>
                                      </p:to>
                                    </p:set>
                                    <p:animEffect transition="in" filter="wipe(up)">
                                      <p:cBhvr>
                                        <p:cTn id="37" dur="75"/>
                                        <p:tgtEl>
                                          <p:spTgt spid="39939">
                                            <p:txEl>
                                              <p:charRg st="187" end="221"/>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1"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Peter Tate (1994)</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40963" name="Rectangle 3"/>
          <p:cNvSpPr>
            <a:spLocks noGrp="1" noChangeArrowheads="1"/>
          </p:cNvSpPr>
          <p:nvPr>
            <p:ph idx="1"/>
          </p:nvPr>
        </p:nvSpPr>
        <p:spPr/>
        <p:txBody>
          <a:bodyPr vert="horz" wrap="square" lIns="91440" tIns="45720" rIns="91440" bIns="45720" numCol="1" anchor="t" anchorCtr="0" compatLnSpc="1"/>
          <a:lstStyle/>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Doctors Communication Handbook</a:t>
            </a: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1	Discovery the reason for the patients attendance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2 	Define the clinical problem</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AutoNum type="arabicPlain" startAt="3"/>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Explain the problem to the patient</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4	Explain the problems to the patient</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609600" marR="0" lvl="0" indent="-6096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5	Make effective use of the consultation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0963">
                                            <p:txEl>
                                              <p:charRg st="0" end="35"/>
                                            </p:txEl>
                                          </p:spTgt>
                                        </p:tgtEl>
                                        <p:attrNameLst>
                                          <p:attrName>style.visibility</p:attrName>
                                        </p:attrNameLst>
                                      </p:cBhvr>
                                      <p:to>
                                        <p:strVal val="visible"/>
                                      </p:to>
                                    </p:set>
                                    <p:anim calcmode="lin" valueType="num">
                                      <p:cBhvr additive="base">
                                        <p:cTn id="7" dur="500" fill="hold"/>
                                        <p:tgtEl>
                                          <p:spTgt spid="40963">
                                            <p:txEl>
                                              <p:charRg st="0" end="3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0963">
                                            <p:txEl>
                                              <p:charRg st="0" end="35"/>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0963">
                                            <p:txEl>
                                              <p:charRg st="36" end="87"/>
                                            </p:txEl>
                                          </p:spTgt>
                                        </p:tgtEl>
                                        <p:attrNameLst>
                                          <p:attrName>style.visibility</p:attrName>
                                        </p:attrNameLst>
                                      </p:cBhvr>
                                      <p:to>
                                        <p:strVal val="visible"/>
                                      </p:to>
                                    </p:set>
                                    <p:anim calcmode="lin" valueType="num">
                                      <p:cBhvr additive="base">
                                        <p:cTn id="13" dur="500" fill="hold"/>
                                        <p:tgtEl>
                                          <p:spTgt spid="40963">
                                            <p:txEl>
                                              <p:charRg st="36" end="87"/>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0963">
                                            <p:txEl>
                                              <p:charRg st="36" end="87"/>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0963">
                                            <p:txEl>
                                              <p:charRg st="87" end="118"/>
                                            </p:txEl>
                                          </p:spTgt>
                                        </p:tgtEl>
                                        <p:attrNameLst>
                                          <p:attrName>style.visibility</p:attrName>
                                        </p:attrNameLst>
                                      </p:cBhvr>
                                      <p:to>
                                        <p:strVal val="visible"/>
                                      </p:to>
                                    </p:set>
                                    <p:anim calcmode="lin" valueType="num">
                                      <p:cBhvr additive="base">
                                        <p:cTn id="19" dur="500" fill="hold"/>
                                        <p:tgtEl>
                                          <p:spTgt spid="40963">
                                            <p:txEl>
                                              <p:charRg st="87" end="118"/>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0963">
                                            <p:txEl>
                                              <p:charRg st="87" end="11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40963">
                                            <p:txEl>
                                              <p:charRg st="118" end="153"/>
                                            </p:txEl>
                                          </p:spTgt>
                                        </p:tgtEl>
                                        <p:attrNameLst>
                                          <p:attrName>style.visibility</p:attrName>
                                        </p:attrNameLst>
                                      </p:cBhvr>
                                      <p:to>
                                        <p:strVal val="visible"/>
                                      </p:to>
                                    </p:set>
                                    <p:anim calcmode="lin" valueType="num">
                                      <p:cBhvr additive="base">
                                        <p:cTn id="25" dur="500" fill="hold"/>
                                        <p:tgtEl>
                                          <p:spTgt spid="40963">
                                            <p:txEl>
                                              <p:charRg st="118" end="15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0963">
                                            <p:txEl>
                                              <p:charRg st="118" end="15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40963">
                                            <p:txEl>
                                              <p:charRg st="153" end="191"/>
                                            </p:txEl>
                                          </p:spTgt>
                                        </p:tgtEl>
                                        <p:attrNameLst>
                                          <p:attrName>style.visibility</p:attrName>
                                        </p:attrNameLst>
                                      </p:cBhvr>
                                      <p:to>
                                        <p:strVal val="visible"/>
                                      </p:to>
                                    </p:set>
                                    <p:anim calcmode="lin" valueType="num">
                                      <p:cBhvr additive="base">
                                        <p:cTn id="31" dur="500" fill="hold"/>
                                        <p:tgtEl>
                                          <p:spTgt spid="40963">
                                            <p:txEl>
                                              <p:charRg st="153" end="191"/>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0963">
                                            <p:txEl>
                                              <p:charRg st="153" end="19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40963">
                                            <p:txEl>
                                              <p:charRg st="191" end="232"/>
                                            </p:txEl>
                                          </p:spTgt>
                                        </p:tgtEl>
                                        <p:attrNameLst>
                                          <p:attrName>style.visibility</p:attrName>
                                        </p:attrNameLst>
                                      </p:cBhvr>
                                      <p:to>
                                        <p:strVal val="visible"/>
                                      </p:to>
                                    </p:set>
                                    <p:anim calcmode="lin" valueType="num">
                                      <p:cBhvr additive="base">
                                        <p:cTn id="37" dur="500" fill="hold"/>
                                        <p:tgtEl>
                                          <p:spTgt spid="40963">
                                            <p:txEl>
                                              <p:charRg st="191" end="232"/>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0963">
                                            <p:txEl>
                                              <p:charRg st="191" end="23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0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 Calgary Cambridge - Silverman et al (1988)</a:t>
            </a:r>
            <a:endParaRPr kumimoji="0" lang="en-GB" sz="40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43011"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5 Check Points</a:t>
            </a:r>
            <a:endPar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Helman’s ‘folk’ model (1981)</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62467" name="Rectangle 3"/>
          <p:cNvSpPr>
            <a:spLocks noGrp="1" noChangeArrowheads="1"/>
          </p:cNvSpPr>
          <p:nvPr>
            <p:ph idx="1"/>
          </p:nvPr>
        </p:nvSpPr>
        <p:spPr/>
        <p:txBody>
          <a:bodyPr vert="horz" wrap="square" lIns="91440" tIns="45720" rIns="91440" bIns="45720" numCol="1" anchor="t" anchorCtr="0" compatLnSpc="1"/>
          <a:lstStyle/>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None/>
              <a:defRPr/>
            </a:pPr>
            <a:r>
              <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Disease vs Illness in General Practice</a:t>
            </a: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None/>
              <a:defRPr/>
            </a:pPr>
            <a:endParaRPr kumimoji="0" lang="en-GB" sz="24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A Patient comes to the Dr. seeking answers to 6 questions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What has happened?</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Why has it happened?</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Why to me?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Why now?</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What would happen if nothing were done about it?</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533400" marR="0" lvl="0" indent="-533400" algn="l" defTabSz="914400" rtl="0" eaLnBrk="1" fontAlgn="base" latinLnBrk="0" hangingPunct="1">
              <a:lnSpc>
                <a:spcPct val="80000"/>
              </a:lnSpc>
              <a:spcBef>
                <a:spcPct val="20000"/>
              </a:spcBef>
              <a:spcAft>
                <a:spcPct val="0"/>
              </a:spcAft>
              <a:buClr>
                <a:schemeClr val="hlink"/>
              </a:buClr>
              <a:buSzPct val="75000"/>
              <a:buFont typeface="Wingdings" panose="05000000000000000000" pitchFamily="2" charset="2"/>
              <a:buAutoNum type="arabicPeriod"/>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What should I do about it or whom should I consult for further help?</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0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Health Belief Model – Becker &amp; Maiman (1975)</a:t>
            </a:r>
            <a:endParaRPr kumimoji="0" lang="en-GB" sz="40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64515"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Ideas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Concerns </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Expectations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“ICE”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Bendix (1982)</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66563"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32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 Anxious Patient</a:t>
            </a:r>
            <a:endParaRPr kumimoji="0" lang="en-GB" sz="3200" b="0" i="1" u="sng"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Non-directive counselling</a:t>
            </a:r>
            <a:endParaRPr kumimoji="0" lang="en-GB" sz="32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Summary</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46083"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Consultation models help us to decide what to do and how to do it</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There are so many models – confusing or adding richness?</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Try and read a couple of consultation books</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The aim is to  develop your own style</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Keep your model simple</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And…………make sure you can do something with it</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You may wish to use different models for different situations eg Kayes Model for Breaking Bad News</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Highly Recommended	</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60419"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The Inner Consultation – Roger Neighbour</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The Dr-Pt Communication Handbook – Peter Tate</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rPr>
              <a:t>Silverman</a:t>
            </a:r>
            <a:endParaRPr kumimoji="0" lang="en-GB" sz="2400" b="0" i="0" u="none" strike="noStrike" kern="0" cap="none" spc="0" normalizeH="0" baseline="0" noProof="0">
              <a:ln>
                <a:noFill/>
              </a:ln>
              <a:solidFill>
                <a:schemeClr val="folHlink"/>
              </a:solidFill>
              <a:effectLst>
                <a:outerShdw blurRad="38100" dist="38100" dir="2700000" algn="tl">
                  <a:srgbClr val="FFFFFF"/>
                </a:outerShdw>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What are consultation skills</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4099"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Think</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Behaviours that result in desired outcomes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There are many behaviours that can result in the same outcome just like…….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There are many ways to skin a cat!</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Models</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5123"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Models are all around us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Can you think of any?  Life or Medical?</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Childhood</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Language</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Recipes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Logic</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Medical Model</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47107" name="Rectangle 3"/>
          <p:cNvSpPr>
            <a:spLocks noGrp="1" noChangeArrowheads="1"/>
          </p:cNvSpPr>
          <p:nvPr>
            <p:ph idx="1"/>
          </p:nvPr>
        </p:nvSpPr>
        <p:spPr>
          <a:xfrm>
            <a:off x="8429625" y="1643063"/>
            <a:ext cx="8229600" cy="4530725"/>
          </a:xfrm>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US" sz="3200" b="0" i="0" u="none" strike="noStrike" kern="0" cap="none" spc="0" normalizeH="0" baseline="0" noProof="0" dirty="0">
              <a:ln>
                <a:noFill/>
              </a:ln>
              <a:solidFill>
                <a:schemeClr val="tx1"/>
              </a:solidFill>
              <a:effectLst>
                <a:outerShdw blurRad="38100" dist="38100" dir="2700000" algn="tl">
                  <a:srgbClr val="010199"/>
                </a:outerShdw>
              </a:effectLst>
              <a:uLnTx/>
              <a:uFillTx/>
              <a:latin typeface="+mn-lt"/>
              <a:ea typeface="+mn-ea"/>
              <a:cs typeface="+mn-cs"/>
            </a:endParaRPr>
          </a:p>
        </p:txBody>
      </p:sp>
      <p:pic>
        <p:nvPicPr>
          <p:cNvPr id="11268" name="Diagram 15"/>
          <p:cNvPicPr/>
          <p:nvPr/>
        </p:nvPicPr>
        <p:blipFill>
          <a:blip r:embed="rId1"/>
          <a:stretch>
            <a:fillRect/>
          </a:stretch>
        </p:blipFill>
        <p:spPr>
          <a:xfrm>
            <a:off x="1779588" y="1609725"/>
            <a:ext cx="6797675" cy="4894263"/>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0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So Why are Models so Important?</a:t>
            </a:r>
            <a:endParaRPr kumimoji="0" lang="en-GB" sz="40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49155"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Patients don’t function simply as machines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They have feelings too</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Doctors don’t function simply as machines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They have feelings too</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Every presenting complaint can be placed in a psycho-social context (RCGP)</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Purpose of ALL models</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6147"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They make sense of sensation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They help people to</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Understand</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Predict and</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Control</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Essential for mastering consultation skills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
        <p:nvSpPr>
          <p:cNvPr id="14340" name="AutoShape 4"/>
          <p:cNvSpPr/>
          <p:nvPr/>
        </p:nvSpPr>
        <p:spPr>
          <a:xfrm>
            <a:off x="3563938" y="2852738"/>
            <a:ext cx="936625" cy="1512887"/>
          </a:xfrm>
          <a:prstGeom prst="rightBrace">
            <a:avLst>
              <a:gd name="adj1" fmla="val 13460"/>
              <a:gd name="adj2" fmla="val 50000"/>
            </a:avLst>
          </a:prstGeom>
          <a:noFill/>
          <a:ln w="38100" cap="flat" cmpd="sng">
            <a:solidFill>
              <a:schemeClr val="tx1"/>
            </a:solidFill>
            <a:prstDash val="solid"/>
            <a:headEnd type="none" w="med" len="med"/>
            <a:tailEnd type="none" w="med" len="med"/>
          </a:ln>
        </p:spPr>
        <p:txBody>
          <a:bodyPr wrap="none" anchor="ct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endParaRPr lang="en-US" altLang="en-US" sz="1800" dirty="0"/>
          </a:p>
        </p:txBody>
      </p:sp>
      <p:sp>
        <p:nvSpPr>
          <p:cNvPr id="14341" name="Text Box 5"/>
          <p:cNvSpPr txBox="1"/>
          <p:nvPr/>
        </p:nvSpPr>
        <p:spPr>
          <a:xfrm>
            <a:off x="5272088" y="3303588"/>
            <a:ext cx="3398837"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r>
              <a:rPr lang="en-GB" altLang="en-US" sz="2400" b="1" dirty="0"/>
              <a:t>what happens to them</a:t>
            </a:r>
            <a:endParaRPr lang="en-GB" altLang="en-US"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THE MODELS</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18435"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Tell the group an interesting Dr-patient story.</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Now let’s try and apply a model to it</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Are there bits of the model you covered</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Are there bits of the model you did not cover but may have helped the consultation if you did?</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Char char="l"/>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But let’s look at the old consultation model first</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Rectangle 2"/>
          <p:cNvSpPr>
            <a:spLocks noGrp="1" noChangeArrowheads="1"/>
          </p:cNvSpPr>
          <p:nvPr>
            <p:ph type="title"/>
          </p:nvPr>
        </p:nvSpPr>
        <p:spPr/>
        <p:txBody>
          <a:bodyPr vert="horz" wrap="square" lIns="91440" tIns="45720" rIns="91440" bIns="45720" numCol="1" anchor="ctr" anchorCtr="1"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rPr>
              <a:t>The Old Consulting Model</a:t>
            </a:r>
            <a:endParaRPr kumimoji="0" lang="en-GB" sz="4400" b="0" i="0" u="none" strike="noStrike" kern="0" cap="none" spc="0" normalizeH="0" baseline="0" noProof="0">
              <a:ln>
                <a:noFill/>
              </a:ln>
              <a:solidFill>
                <a:schemeClr val="tx2"/>
              </a:solidFill>
              <a:effectLst>
                <a:outerShdw blurRad="38100" dist="38100" dir="2700000" algn="tl">
                  <a:srgbClr val="FFFFFF"/>
                </a:outerShdw>
              </a:effectLst>
              <a:uLnTx/>
              <a:uFillTx/>
              <a:latin typeface="+mj-lt"/>
              <a:ea typeface="+mj-ea"/>
              <a:cs typeface="+mj-cs"/>
            </a:endParaRPr>
          </a:p>
        </p:txBody>
      </p:sp>
      <p:sp>
        <p:nvSpPr>
          <p:cNvPr id="52227" name="Rectangle 3"/>
          <p:cNvSpPr>
            <a:spLocks noGrp="1" noChangeArrowheads="1"/>
          </p:cNvSpPr>
          <p:nvPr>
            <p:ph idx="1"/>
          </p:nvPr>
        </p:nvSpPr>
        <p:spPr/>
        <p:txBody>
          <a:bodyPr vert="horz" wrap="square" lIns="91440" tIns="45720" rIns="91440" bIns="45720" numCol="1" anchor="t" anchorCtr="0" compatLnSpc="1"/>
          <a:lstStyle/>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Patient		  Patient accepts, respects and leaves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Enters sick role	                       		 Dr advises          </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1800" b="0" i="1"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                                                                                  (often in high class English)</a:t>
            </a:r>
            <a:endParaRPr kumimoji="0" lang="en-GB" sz="1800" b="0" i="1"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Enters surgery	          		          Patient makes gifts</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Ticket of admission 	                Dr rations his skill &amp; attention</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a:p>
            <a:pPr marL="342900" marR="0" lvl="0" indent="-342900" algn="ctr" defTabSz="914400" rtl="0" eaLnBrk="1" fontAlgn="base" latinLnBrk="0" hangingPunct="1">
              <a:lnSpc>
                <a:spcPct val="90000"/>
              </a:lnSpc>
              <a:spcBef>
                <a:spcPct val="20000"/>
              </a:spcBef>
              <a:spcAft>
                <a:spcPct val="0"/>
              </a:spcAft>
              <a:buClr>
                <a:schemeClr val="hlink"/>
              </a:buClr>
              <a:buSzPct val="75000"/>
              <a:buFont typeface="Wingdings" panose="05000000000000000000" pitchFamily="2" charset="2"/>
              <a:buNone/>
              <a:defRPr/>
            </a:pPr>
            <a:r>
              <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rPr>
              <a:t>Temporarily hands over care to the Doctor</a:t>
            </a:r>
            <a:endParaRPr kumimoji="0" lang="en-GB" sz="2400" b="0" i="0" u="none" strike="noStrike" kern="0" cap="none" spc="0" normalizeH="0" baseline="0" noProof="0">
              <a:ln>
                <a:noFill/>
              </a:ln>
              <a:solidFill>
                <a:schemeClr val="tx1"/>
              </a:solidFill>
              <a:effectLst>
                <a:outerShdw blurRad="38100" dist="38100" dir="2700000" algn="tl">
                  <a:srgbClr val="010199"/>
                </a:outerShdw>
              </a:effectLst>
              <a:uLnTx/>
              <a:uFillTx/>
              <a:latin typeface="+mn-lt"/>
              <a:ea typeface="+mn-ea"/>
              <a:cs typeface="+mn-cs"/>
            </a:endParaRPr>
          </a:p>
        </p:txBody>
      </p:sp>
      <p:sp>
        <p:nvSpPr>
          <p:cNvPr id="17412" name="Text Box 4"/>
          <p:cNvSpPr txBox="1"/>
          <p:nvPr/>
        </p:nvSpPr>
        <p:spPr>
          <a:xfrm>
            <a:off x="2771775" y="6092825"/>
            <a:ext cx="4324350" cy="64135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latin typeface="+mn-lt"/>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latin typeface="+mn-lt"/>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latin typeface="+mn-lt"/>
              </a:defRPr>
            </a:lvl5pPr>
          </a:lstStyle>
          <a:p>
            <a:pPr marL="0" lvl="0" indent="0" eaLnBrk="1" hangingPunct="1">
              <a:spcBef>
                <a:spcPct val="0"/>
              </a:spcBef>
              <a:buClrTx/>
              <a:buSzTx/>
              <a:buFontTx/>
              <a:buNone/>
            </a:pPr>
            <a:r>
              <a:rPr lang="en-GB" altLang="en-US" sz="1800" b="1" dirty="0">
                <a:solidFill>
                  <a:schemeClr val="folHlink"/>
                </a:solidFill>
              </a:rPr>
              <a:t>CLOTHED DOCTOR, NAKED PATIENT</a:t>
            </a:r>
            <a:endParaRPr lang="en-GB" altLang="en-US" sz="1800" b="1" dirty="0">
              <a:solidFill>
                <a:schemeClr val="folHlink"/>
              </a:solidFill>
            </a:endParaRPr>
          </a:p>
          <a:p>
            <a:pPr marL="0" lvl="0" indent="0" eaLnBrk="1" hangingPunct="1">
              <a:spcBef>
                <a:spcPct val="0"/>
              </a:spcBef>
              <a:buClrTx/>
              <a:buSzTx/>
              <a:buFontTx/>
              <a:buNone/>
            </a:pPr>
            <a:r>
              <a:rPr lang="en-GB" altLang="en-US" sz="1800" b="1" dirty="0">
                <a:solidFill>
                  <a:schemeClr val="folHlink"/>
                </a:solidFill>
              </a:rPr>
              <a:t>ACTIVE DOCTOR, PASSIVE PATIENT</a:t>
            </a:r>
            <a:endParaRPr lang="en-GB" altLang="en-US" sz="1800" b="1" dirty="0">
              <a:solidFill>
                <a:schemeClr val="folHlink"/>
              </a:solidFill>
            </a:endParaRPr>
          </a:p>
        </p:txBody>
      </p:sp>
      <p:sp>
        <p:nvSpPr>
          <p:cNvPr id="17413" name="Line 5"/>
          <p:cNvSpPr/>
          <p:nvPr/>
        </p:nvSpPr>
        <p:spPr>
          <a:xfrm>
            <a:off x="1187450" y="2060575"/>
            <a:ext cx="0" cy="288925"/>
          </a:xfrm>
          <a:prstGeom prst="line">
            <a:avLst/>
          </a:prstGeom>
          <a:ln w="9525" cap="flat" cmpd="sng">
            <a:solidFill>
              <a:schemeClr val="tx1"/>
            </a:solidFill>
            <a:prstDash val="solid"/>
            <a:headEnd type="none" w="med" len="med"/>
            <a:tailEnd type="triangle" w="med" len="med"/>
          </a:ln>
        </p:spPr>
      </p:sp>
      <p:sp>
        <p:nvSpPr>
          <p:cNvPr id="17414" name="Line 6"/>
          <p:cNvSpPr/>
          <p:nvPr/>
        </p:nvSpPr>
        <p:spPr>
          <a:xfrm>
            <a:off x="1187450" y="3068638"/>
            <a:ext cx="0" cy="215900"/>
          </a:xfrm>
          <a:prstGeom prst="line">
            <a:avLst/>
          </a:prstGeom>
          <a:ln w="9525" cap="flat" cmpd="sng">
            <a:solidFill>
              <a:schemeClr val="tx1"/>
            </a:solidFill>
            <a:prstDash val="solid"/>
            <a:headEnd type="none" w="med" len="med"/>
            <a:tailEnd type="triangle" w="med" len="med"/>
          </a:ln>
        </p:spPr>
      </p:sp>
      <p:sp>
        <p:nvSpPr>
          <p:cNvPr id="17415" name="Line 8"/>
          <p:cNvSpPr/>
          <p:nvPr/>
        </p:nvSpPr>
        <p:spPr>
          <a:xfrm>
            <a:off x="1476375" y="4724400"/>
            <a:ext cx="2303463" cy="288925"/>
          </a:xfrm>
          <a:prstGeom prst="line">
            <a:avLst/>
          </a:prstGeom>
          <a:ln w="9525" cap="flat" cmpd="sng">
            <a:solidFill>
              <a:schemeClr val="tx1"/>
            </a:solidFill>
            <a:prstDash val="solid"/>
            <a:headEnd type="none" w="med" len="med"/>
            <a:tailEnd type="triangle" w="med" len="med"/>
          </a:ln>
        </p:spPr>
      </p:sp>
      <p:sp>
        <p:nvSpPr>
          <p:cNvPr id="17416" name="Line 9"/>
          <p:cNvSpPr/>
          <p:nvPr/>
        </p:nvSpPr>
        <p:spPr>
          <a:xfrm flipV="1">
            <a:off x="4427538" y="4724400"/>
            <a:ext cx="1944687" cy="360363"/>
          </a:xfrm>
          <a:prstGeom prst="line">
            <a:avLst/>
          </a:prstGeom>
          <a:ln w="9525" cap="flat" cmpd="sng">
            <a:solidFill>
              <a:schemeClr val="tx1"/>
            </a:solidFill>
            <a:prstDash val="solid"/>
            <a:headEnd type="none" w="med" len="med"/>
            <a:tailEnd type="triangle" w="med" len="med"/>
          </a:ln>
        </p:spPr>
      </p:sp>
      <p:sp>
        <p:nvSpPr>
          <p:cNvPr id="17417" name="Line 10"/>
          <p:cNvSpPr/>
          <p:nvPr/>
        </p:nvSpPr>
        <p:spPr>
          <a:xfrm flipV="1">
            <a:off x="7308850" y="3860800"/>
            <a:ext cx="0" cy="360363"/>
          </a:xfrm>
          <a:prstGeom prst="line">
            <a:avLst/>
          </a:prstGeom>
          <a:ln w="9525" cap="flat" cmpd="sng">
            <a:solidFill>
              <a:schemeClr val="tx1"/>
            </a:solidFill>
            <a:prstDash val="solid"/>
            <a:headEnd type="none" w="med" len="med"/>
            <a:tailEnd type="triangle" w="med" len="med"/>
          </a:ln>
        </p:spPr>
      </p:sp>
      <p:sp>
        <p:nvSpPr>
          <p:cNvPr id="17418" name="Line 11"/>
          <p:cNvSpPr/>
          <p:nvPr/>
        </p:nvSpPr>
        <p:spPr>
          <a:xfrm flipV="1">
            <a:off x="7524750" y="3213100"/>
            <a:ext cx="0" cy="215900"/>
          </a:xfrm>
          <a:prstGeom prst="line">
            <a:avLst/>
          </a:prstGeom>
          <a:ln w="9525" cap="flat" cmpd="sng">
            <a:solidFill>
              <a:schemeClr val="tx1"/>
            </a:solidFill>
            <a:prstDash val="solid"/>
            <a:headEnd type="none" w="med" len="med"/>
            <a:tailEnd type="triangle" w="med" len="med"/>
          </a:ln>
        </p:spPr>
      </p:sp>
      <p:sp>
        <p:nvSpPr>
          <p:cNvPr id="17419" name="Line 12"/>
          <p:cNvSpPr/>
          <p:nvPr/>
        </p:nvSpPr>
        <p:spPr>
          <a:xfrm flipV="1">
            <a:off x="7596188" y="1989138"/>
            <a:ext cx="0" cy="360362"/>
          </a:xfrm>
          <a:prstGeom prst="line">
            <a:avLst/>
          </a:prstGeom>
          <a:ln w="9525" cap="flat" cmpd="sng">
            <a:solidFill>
              <a:schemeClr val="tx1"/>
            </a:solidFill>
            <a:prstDash val="solid"/>
            <a:headEnd type="none" w="med" len="med"/>
            <a:tailEnd type="triangle" w="med" len="med"/>
          </a:ln>
        </p:spPr>
      </p:sp>
      <p:sp>
        <p:nvSpPr>
          <p:cNvPr id="17420" name="Line 13"/>
          <p:cNvSpPr/>
          <p:nvPr/>
        </p:nvSpPr>
        <p:spPr>
          <a:xfrm>
            <a:off x="1187450" y="3933825"/>
            <a:ext cx="0" cy="215900"/>
          </a:xfrm>
          <a:prstGeom prst="line">
            <a:avLst/>
          </a:prstGeom>
          <a:ln w="9525" cap="flat" cmpd="sng">
            <a:solidFill>
              <a:schemeClr val="tx1"/>
            </a:solidFill>
            <a:prstDash val="solid"/>
            <a:headEnd type="none" w="med" len="med"/>
            <a:tailEnd type="triangle" w="med" len="med"/>
          </a:ln>
        </p:spPr>
      </p:sp>
    </p:spTree>
  </p:cSld>
  <p:clrMapOvr>
    <a:masterClrMapping/>
  </p:clrMapOvr>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efined">
  <a:themeElements>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Refin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5796</Words>
  <Application>WPS Presentation</Application>
  <PresentationFormat>On-screen Show (4:3)</PresentationFormat>
  <Paragraphs>300</Paragraphs>
  <Slides>28</Slides>
  <Notes>17</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28</vt:i4>
      </vt:variant>
    </vt:vector>
  </HeadingPairs>
  <TitlesOfParts>
    <vt:vector size="36" baseType="lpstr">
      <vt:lpstr>Arial</vt:lpstr>
      <vt:lpstr>SimSun</vt:lpstr>
      <vt:lpstr>Wingdings</vt:lpstr>
      <vt:lpstr>Times New Roman</vt:lpstr>
      <vt:lpstr>Microsoft YaHei</vt:lpstr>
      <vt:lpstr>Arial Unicode MS</vt:lpstr>
      <vt:lpstr>Orbit</vt:lpstr>
      <vt:lpstr>Refined</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Consultation Models</dc:title>
  <dc:creator>Dr. R. Mehay</dc:creator>
  <cp:lastModifiedBy>louisesands</cp:lastModifiedBy>
  <cp:revision>16</cp:revision>
  <dcterms:created xsi:type="dcterms:W3CDTF">2003-12-17T01:03:59Z</dcterms:created>
  <dcterms:modified xsi:type="dcterms:W3CDTF">2020-10-01T08:31:56Z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TAG2">
    <vt:lpwstr>0008003c09000000000001023620</vt:lpwstr>
  </property>
  <property fmtid="{D5CDD505-2E9C-101B-9397-08002B2CF9AE}" pid="3" name="KSOProductBuildVer">
    <vt:lpwstr>1033-11.2.0.9684</vt:lpwstr>
  </property>
</Properties>
</file>