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48" r:id="rId4"/>
  </p:sldMasterIdLst>
  <p:notesMasterIdLst>
    <p:notesMasterId r:id="rId21"/>
  </p:notesMasterIdLst>
  <p:sldIdLst>
    <p:sldId id="257" r:id="rId5"/>
    <p:sldId id="262" r:id="rId6"/>
    <p:sldId id="285" r:id="rId7"/>
    <p:sldId id="286" r:id="rId8"/>
    <p:sldId id="287" r:id="rId9"/>
    <p:sldId id="293" r:id="rId10"/>
    <p:sldId id="294" r:id="rId11"/>
    <p:sldId id="295" r:id="rId12"/>
    <p:sldId id="296" r:id="rId13"/>
    <p:sldId id="297" r:id="rId14"/>
    <p:sldId id="288" r:id="rId15"/>
    <p:sldId id="290" r:id="rId16"/>
    <p:sldId id="291" r:id="rId17"/>
    <p:sldId id="298" r:id="rId18"/>
    <p:sldId id="292" r:id="rId19"/>
    <p:sldId id="264" r:id="rId20"/>
  </p:sldIdLst>
  <p:sldSz cx="12192000" cy="6858000"/>
  <p:notesSz cx="6858000" cy="2352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03B0C9-5BB6-50BC-7976-8BEA320B052B}" v="1156" dt="2020-09-11T14:15:06.483"/>
    <p1510:client id="{56DAD53D-E3FA-4A87-8FFA-B5E0CAAF53D6}" v="6" dt="2020-08-28T15:46:51.7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548" autoAdjust="0"/>
  </p:normalViewPr>
  <p:slideViewPr>
    <p:cSldViewPr snapToGrid="0">
      <p:cViewPr varScale="1">
        <p:scale>
          <a:sx n="72" d="100"/>
          <a:sy n="72" d="100"/>
        </p:scale>
        <p:origin x="355"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Quinn" userId="97a14dd660f055dc" providerId="LiveId" clId="{56DAD53D-E3FA-4A87-8FFA-B5E0CAAF53D6}"/>
    <pc:docChg chg="custSel addSld delSld modSld">
      <pc:chgData name="Peter Quinn" userId="97a14dd660f055dc" providerId="LiveId" clId="{56DAD53D-E3FA-4A87-8FFA-B5E0CAAF53D6}" dt="2020-08-28T15:47:49.491" v="267" actId="14100"/>
      <pc:docMkLst>
        <pc:docMk/>
      </pc:docMkLst>
      <pc:sldChg chg="modSp mod modNotesTx">
        <pc:chgData name="Peter Quinn" userId="97a14dd660f055dc" providerId="LiveId" clId="{56DAD53D-E3FA-4A87-8FFA-B5E0CAAF53D6}" dt="2020-08-28T15:33:31.086" v="79" actId="20577"/>
        <pc:sldMkLst>
          <pc:docMk/>
          <pc:sldMk cId="1782498095" sldId="285"/>
        </pc:sldMkLst>
        <pc:spChg chg="mod">
          <ac:chgData name="Peter Quinn" userId="97a14dd660f055dc" providerId="LiveId" clId="{56DAD53D-E3FA-4A87-8FFA-B5E0CAAF53D6}" dt="2020-08-28T13:54:46.164" v="1" actId="12"/>
          <ac:spMkLst>
            <pc:docMk/>
            <pc:sldMk cId="1782498095" sldId="285"/>
            <ac:spMk id="3" creationId="{CB7B0EC9-F79C-4B22-93C8-5990C9DAC058}"/>
          </ac:spMkLst>
        </pc:spChg>
      </pc:sldChg>
      <pc:sldChg chg="modSp add mod modNotesTx">
        <pc:chgData name="Peter Quinn" userId="97a14dd660f055dc" providerId="LiveId" clId="{56DAD53D-E3FA-4A87-8FFA-B5E0CAAF53D6}" dt="2020-08-28T15:37:46.911" v="141" actId="20577"/>
        <pc:sldMkLst>
          <pc:docMk/>
          <pc:sldMk cId="628251051" sldId="288"/>
        </pc:sldMkLst>
        <pc:spChg chg="mod">
          <ac:chgData name="Peter Quinn" userId="97a14dd660f055dc" providerId="LiveId" clId="{56DAD53D-E3FA-4A87-8FFA-B5E0CAAF53D6}" dt="2020-08-28T15:34:47.261" v="102" actId="20577"/>
          <ac:spMkLst>
            <pc:docMk/>
            <pc:sldMk cId="628251051" sldId="288"/>
            <ac:spMk id="2" creationId="{CA044373-EE7C-4674-BA52-8F779BCC3A08}"/>
          </ac:spMkLst>
        </pc:spChg>
        <pc:spChg chg="mod">
          <ac:chgData name="Peter Quinn" userId="97a14dd660f055dc" providerId="LiveId" clId="{56DAD53D-E3FA-4A87-8FFA-B5E0CAAF53D6}" dt="2020-08-28T15:36:33.886" v="112" actId="27636"/>
          <ac:spMkLst>
            <pc:docMk/>
            <pc:sldMk cId="628251051" sldId="288"/>
            <ac:spMk id="3" creationId="{CB7B0EC9-F79C-4B22-93C8-5990C9DAC058}"/>
          </ac:spMkLst>
        </pc:spChg>
      </pc:sldChg>
      <pc:sldChg chg="new del">
        <pc:chgData name="Peter Quinn" userId="97a14dd660f055dc" providerId="LiveId" clId="{56DAD53D-E3FA-4A87-8FFA-B5E0CAAF53D6}" dt="2020-08-28T15:44:18.787" v="144" actId="47"/>
        <pc:sldMkLst>
          <pc:docMk/>
          <pc:sldMk cId="2537136447" sldId="289"/>
        </pc:sldMkLst>
      </pc:sldChg>
      <pc:sldChg chg="addSp modSp new mod">
        <pc:chgData name="Peter Quinn" userId="97a14dd660f055dc" providerId="LiveId" clId="{56DAD53D-E3FA-4A87-8FFA-B5E0CAAF53D6}" dt="2020-08-28T15:46:28.929" v="152" actId="962"/>
        <pc:sldMkLst>
          <pc:docMk/>
          <pc:sldMk cId="2361834030" sldId="290"/>
        </pc:sldMkLst>
        <pc:picChg chg="add mod">
          <ac:chgData name="Peter Quinn" userId="97a14dd660f055dc" providerId="LiveId" clId="{56DAD53D-E3FA-4A87-8FFA-B5E0CAAF53D6}" dt="2020-08-28T15:46:28.929" v="152" actId="962"/>
          <ac:picMkLst>
            <pc:docMk/>
            <pc:sldMk cId="2361834030" sldId="290"/>
            <ac:picMk id="3" creationId="{F0B104C7-CB63-484A-A655-F5C440ADB628}"/>
          </ac:picMkLst>
        </pc:picChg>
      </pc:sldChg>
      <pc:sldChg chg="addSp modSp add mod">
        <pc:chgData name="Peter Quinn" userId="97a14dd660f055dc" providerId="LiveId" clId="{56DAD53D-E3FA-4A87-8FFA-B5E0CAAF53D6}" dt="2020-08-28T15:44:57.118" v="149" actId="27614"/>
        <pc:sldMkLst>
          <pc:docMk/>
          <pc:sldMk cId="3936011468" sldId="291"/>
        </pc:sldMkLst>
        <pc:picChg chg="add mod">
          <ac:chgData name="Peter Quinn" userId="97a14dd660f055dc" providerId="LiveId" clId="{56DAD53D-E3FA-4A87-8FFA-B5E0CAAF53D6}" dt="2020-08-28T15:44:57.118" v="149" actId="27614"/>
          <ac:picMkLst>
            <pc:docMk/>
            <pc:sldMk cId="3936011468" sldId="291"/>
            <ac:picMk id="3" creationId="{C75B167B-D255-44BA-BB26-040509BA5CD5}"/>
          </ac:picMkLst>
        </pc:picChg>
      </pc:sldChg>
      <pc:sldChg chg="add del">
        <pc:chgData name="Peter Quinn" userId="97a14dd660f055dc" providerId="LiveId" clId="{56DAD53D-E3FA-4A87-8FFA-B5E0CAAF53D6}" dt="2020-08-28T15:44:32.706" v="147" actId="47"/>
        <pc:sldMkLst>
          <pc:docMk/>
          <pc:sldMk cId="83308931" sldId="292"/>
        </pc:sldMkLst>
      </pc:sldChg>
      <pc:sldChg chg="modSp add mod">
        <pc:chgData name="Peter Quinn" userId="97a14dd660f055dc" providerId="LiveId" clId="{56DAD53D-E3FA-4A87-8FFA-B5E0CAAF53D6}" dt="2020-08-28T15:47:49.491" v="267" actId="14100"/>
        <pc:sldMkLst>
          <pc:docMk/>
          <pc:sldMk cId="2861254126" sldId="292"/>
        </pc:sldMkLst>
        <pc:spChg chg="mod">
          <ac:chgData name="Peter Quinn" userId="97a14dd660f055dc" providerId="LiveId" clId="{56DAD53D-E3FA-4A87-8FFA-B5E0CAAF53D6}" dt="2020-08-28T15:47:03.324" v="174" actId="20577"/>
          <ac:spMkLst>
            <pc:docMk/>
            <pc:sldMk cId="2861254126" sldId="292"/>
            <ac:spMk id="2" creationId="{00000000-0000-0000-0000-000000000000}"/>
          </ac:spMkLst>
        </pc:spChg>
        <pc:spChg chg="mod">
          <ac:chgData name="Peter Quinn" userId="97a14dd660f055dc" providerId="LiveId" clId="{56DAD53D-E3FA-4A87-8FFA-B5E0CAAF53D6}" dt="2020-08-28T15:47:49.491" v="267" actId="14100"/>
          <ac:spMkLst>
            <pc:docMk/>
            <pc:sldMk cId="2861254126" sldId="292"/>
            <ac:spMk id="3" creationId="{00000000-0000-0000-0000-000000000000}"/>
          </ac:spMkLst>
        </pc:spChg>
      </pc:sldChg>
    </pc:docChg>
  </pc:docChgLst>
  <pc:docChgLst>
    <pc:chgData name="Grainne Kearney" userId="S::3053118@ads.qub.ac.uk::813ee57c-cc1b-4da7-9389-06ed350f349b" providerId="AD" clId="Web-{2903B0C9-5BB6-50BC-7976-8BEA320B052B}"/>
    <pc:docChg chg="addSld modSld sldOrd">
      <pc:chgData name="Grainne Kearney" userId="S::3053118@ads.qub.ac.uk::813ee57c-cc1b-4da7-9389-06ed350f349b" providerId="AD" clId="Web-{2903B0C9-5BB6-50BC-7976-8BEA320B052B}" dt="2020-09-11T14:17:21.546" v="2416"/>
      <pc:docMkLst>
        <pc:docMk/>
      </pc:docMkLst>
      <pc:sldChg chg="modSp">
        <pc:chgData name="Grainne Kearney" userId="S::3053118@ads.qub.ac.uk::813ee57c-cc1b-4da7-9389-06ed350f349b" providerId="AD" clId="Web-{2903B0C9-5BB6-50BC-7976-8BEA320B052B}" dt="2020-09-11T09:41:10.115" v="34" actId="20577"/>
        <pc:sldMkLst>
          <pc:docMk/>
          <pc:sldMk cId="2125373242" sldId="257"/>
        </pc:sldMkLst>
        <pc:spChg chg="mod">
          <ac:chgData name="Grainne Kearney" userId="S::3053118@ads.qub.ac.uk::813ee57c-cc1b-4da7-9389-06ed350f349b" providerId="AD" clId="Web-{2903B0C9-5BB6-50BC-7976-8BEA320B052B}" dt="2020-09-11T09:41:10.115" v="34" actId="20577"/>
          <ac:spMkLst>
            <pc:docMk/>
            <pc:sldMk cId="2125373242" sldId="257"/>
            <ac:spMk id="5" creationId="{00000000-0000-0000-0000-000000000000}"/>
          </ac:spMkLst>
        </pc:spChg>
      </pc:sldChg>
      <pc:sldChg chg="addSp modSp">
        <pc:chgData name="Grainne Kearney" userId="S::3053118@ads.qub.ac.uk::813ee57c-cc1b-4da7-9389-06ed350f349b" providerId="AD" clId="Web-{2903B0C9-5BB6-50BC-7976-8BEA320B052B}" dt="2020-09-11T14:09:10.248" v="2235" actId="20577"/>
        <pc:sldMkLst>
          <pc:docMk/>
          <pc:sldMk cId="805159767" sldId="262"/>
        </pc:sldMkLst>
        <pc:spChg chg="add mod">
          <ac:chgData name="Grainne Kearney" userId="S::3053118@ads.qub.ac.uk::813ee57c-cc1b-4da7-9389-06ed350f349b" providerId="AD" clId="Web-{2903B0C9-5BB6-50BC-7976-8BEA320B052B}" dt="2020-09-11T14:09:10.248" v="2235" actId="20577"/>
          <ac:spMkLst>
            <pc:docMk/>
            <pc:sldMk cId="805159767" sldId="262"/>
            <ac:spMk id="4" creationId="{BE7F31AA-6843-464D-BD19-50986A7B15B2}"/>
          </ac:spMkLst>
        </pc:spChg>
      </pc:sldChg>
      <pc:sldChg chg="modSp ord">
        <pc:chgData name="Grainne Kearney" userId="S::3053118@ads.qub.ac.uk::813ee57c-cc1b-4da7-9389-06ed350f349b" providerId="AD" clId="Web-{2903B0C9-5BB6-50BC-7976-8BEA320B052B}" dt="2020-09-11T09:40:23.100" v="20" actId="14100"/>
        <pc:sldMkLst>
          <pc:docMk/>
          <pc:sldMk cId="4281137524" sldId="264"/>
        </pc:sldMkLst>
        <pc:spChg chg="mod">
          <ac:chgData name="Grainne Kearney" userId="S::3053118@ads.qub.ac.uk::813ee57c-cc1b-4da7-9389-06ed350f349b" providerId="AD" clId="Web-{2903B0C9-5BB6-50BC-7976-8BEA320B052B}" dt="2020-09-11T09:40:23.100" v="20" actId="14100"/>
          <ac:spMkLst>
            <pc:docMk/>
            <pc:sldMk cId="4281137524" sldId="264"/>
            <ac:spMk id="3" creationId="{00000000-0000-0000-0000-000000000000}"/>
          </ac:spMkLst>
        </pc:spChg>
      </pc:sldChg>
      <pc:sldChg chg="addSp modSp modNotes">
        <pc:chgData name="Grainne Kearney" userId="S::3053118@ads.qub.ac.uk::813ee57c-cc1b-4da7-9389-06ed350f349b" providerId="AD" clId="Web-{2903B0C9-5BB6-50BC-7976-8BEA320B052B}" dt="2020-09-11T14:11:13.389" v="2289"/>
        <pc:sldMkLst>
          <pc:docMk/>
          <pc:sldMk cId="1782498095" sldId="285"/>
        </pc:sldMkLst>
        <pc:spChg chg="mod">
          <ac:chgData name="Grainne Kearney" userId="S::3053118@ads.qub.ac.uk::813ee57c-cc1b-4da7-9389-06ed350f349b" providerId="AD" clId="Web-{2903B0C9-5BB6-50BC-7976-8BEA320B052B}" dt="2020-09-11T10:54:30.783" v="57" actId="20577"/>
          <ac:spMkLst>
            <pc:docMk/>
            <pc:sldMk cId="1782498095" sldId="285"/>
            <ac:spMk id="2" creationId="{CA044373-EE7C-4674-BA52-8F779BCC3A08}"/>
          </ac:spMkLst>
        </pc:spChg>
        <pc:spChg chg="add mod">
          <ac:chgData name="Grainne Kearney" userId="S::3053118@ads.qub.ac.uk::813ee57c-cc1b-4da7-9389-06ed350f349b" providerId="AD" clId="Web-{2903B0C9-5BB6-50BC-7976-8BEA320B052B}" dt="2020-09-11T14:10:43.734" v="2286" actId="20577"/>
          <ac:spMkLst>
            <pc:docMk/>
            <pc:sldMk cId="1782498095" sldId="285"/>
            <ac:spMk id="4" creationId="{7872C878-B0D8-4A8A-B6BB-960D262982B9}"/>
          </ac:spMkLst>
        </pc:spChg>
      </pc:sldChg>
      <pc:sldChg chg="modSp modNotes">
        <pc:chgData name="Grainne Kearney" userId="S::3053118@ads.qub.ac.uk::813ee57c-cc1b-4da7-9389-06ed350f349b" providerId="AD" clId="Web-{2903B0C9-5BB6-50BC-7976-8BEA320B052B}" dt="2020-09-11T11:00:34.768" v="317"/>
        <pc:sldMkLst>
          <pc:docMk/>
          <pc:sldMk cId="178882559" sldId="286"/>
        </pc:sldMkLst>
        <pc:spChg chg="mod">
          <ac:chgData name="Grainne Kearney" userId="S::3053118@ads.qub.ac.uk::813ee57c-cc1b-4da7-9389-06ed350f349b" providerId="AD" clId="Web-{2903B0C9-5BB6-50BC-7976-8BEA320B052B}" dt="2020-09-11T10:59:17.643" v="311" actId="20577"/>
          <ac:spMkLst>
            <pc:docMk/>
            <pc:sldMk cId="178882559" sldId="286"/>
            <ac:spMk id="2" creationId="{CA044373-EE7C-4674-BA52-8F779BCC3A08}"/>
          </ac:spMkLst>
        </pc:spChg>
      </pc:sldChg>
      <pc:sldChg chg="modSp modNotes">
        <pc:chgData name="Grainne Kearney" userId="S::3053118@ads.qub.ac.uk::813ee57c-cc1b-4da7-9389-06ed350f349b" providerId="AD" clId="Web-{2903B0C9-5BB6-50BC-7976-8BEA320B052B}" dt="2020-09-11T11:11:23.299" v="574"/>
        <pc:sldMkLst>
          <pc:docMk/>
          <pc:sldMk cId="1611961549" sldId="287"/>
        </pc:sldMkLst>
        <pc:spChg chg="mod">
          <ac:chgData name="Grainne Kearney" userId="S::3053118@ads.qub.ac.uk::813ee57c-cc1b-4da7-9389-06ed350f349b" providerId="AD" clId="Web-{2903B0C9-5BB6-50BC-7976-8BEA320B052B}" dt="2020-09-11T10:59:21.190" v="314" actId="20577"/>
          <ac:spMkLst>
            <pc:docMk/>
            <pc:sldMk cId="1611961549" sldId="287"/>
            <ac:spMk id="2" creationId="{CA044373-EE7C-4674-BA52-8F779BCC3A08}"/>
          </ac:spMkLst>
        </pc:spChg>
      </pc:sldChg>
      <pc:sldChg chg="modSp modNotes">
        <pc:chgData name="Grainne Kearney" userId="S::3053118@ads.qub.ac.uk::813ee57c-cc1b-4da7-9389-06ed350f349b" providerId="AD" clId="Web-{2903B0C9-5BB6-50BC-7976-8BEA320B052B}" dt="2020-09-11T11:49:37.596" v="1836"/>
        <pc:sldMkLst>
          <pc:docMk/>
          <pc:sldMk cId="628251051" sldId="288"/>
        </pc:sldMkLst>
        <pc:spChg chg="mod">
          <ac:chgData name="Grainne Kearney" userId="S::3053118@ads.qub.ac.uk::813ee57c-cc1b-4da7-9389-06ed350f349b" providerId="AD" clId="Web-{2903B0C9-5BB6-50BC-7976-8BEA320B052B}" dt="2020-09-11T11:46:31.879" v="1646" actId="20577"/>
          <ac:spMkLst>
            <pc:docMk/>
            <pc:sldMk cId="628251051" sldId="288"/>
            <ac:spMk id="2" creationId="{CA044373-EE7C-4674-BA52-8F779BCC3A08}"/>
          </ac:spMkLst>
        </pc:spChg>
        <pc:spChg chg="mod">
          <ac:chgData name="Grainne Kearney" userId="S::3053118@ads.qub.ac.uk::813ee57c-cc1b-4da7-9389-06ed350f349b" providerId="AD" clId="Web-{2903B0C9-5BB6-50BC-7976-8BEA320B052B}" dt="2020-09-11T11:48:53.096" v="1768" actId="20577"/>
          <ac:spMkLst>
            <pc:docMk/>
            <pc:sldMk cId="628251051" sldId="288"/>
            <ac:spMk id="3" creationId="{CB7B0EC9-F79C-4B22-93C8-5990C9DAC058}"/>
          </ac:spMkLst>
        </pc:spChg>
      </pc:sldChg>
      <pc:sldChg chg="modSp modNotes">
        <pc:chgData name="Grainne Kearney" userId="S::3053118@ads.qub.ac.uk::813ee57c-cc1b-4da7-9389-06ed350f349b" providerId="AD" clId="Web-{2903B0C9-5BB6-50BC-7976-8BEA320B052B}" dt="2020-09-11T14:17:21.546" v="2416"/>
        <pc:sldMkLst>
          <pc:docMk/>
          <pc:sldMk cId="2861254126" sldId="292"/>
        </pc:sldMkLst>
        <pc:spChg chg="mod">
          <ac:chgData name="Grainne Kearney" userId="S::3053118@ads.qub.ac.uk::813ee57c-cc1b-4da7-9389-06ed350f349b" providerId="AD" clId="Web-{2903B0C9-5BB6-50BC-7976-8BEA320B052B}" dt="2020-09-11T11:47:17.612" v="1727" actId="20577"/>
          <ac:spMkLst>
            <pc:docMk/>
            <pc:sldMk cId="2861254126" sldId="292"/>
            <ac:spMk id="3" creationId="{00000000-0000-0000-0000-000000000000}"/>
          </ac:spMkLst>
        </pc:spChg>
      </pc:sldChg>
      <pc:sldChg chg="add replId modNotes">
        <pc:chgData name="Grainne Kearney" userId="S::3053118@ads.qub.ac.uk::813ee57c-cc1b-4da7-9389-06ed350f349b" providerId="AD" clId="Web-{2903B0C9-5BB6-50BC-7976-8BEA320B052B}" dt="2020-09-11T14:12:05.576" v="2293"/>
        <pc:sldMkLst>
          <pc:docMk/>
          <pc:sldMk cId="2539316968" sldId="293"/>
        </pc:sldMkLst>
      </pc:sldChg>
      <pc:sldChg chg="modSp add replId modNotes">
        <pc:chgData name="Grainne Kearney" userId="S::3053118@ads.qub.ac.uk::813ee57c-cc1b-4da7-9389-06ed350f349b" providerId="AD" clId="Web-{2903B0C9-5BB6-50BC-7976-8BEA320B052B}" dt="2020-09-11T14:13:02.123" v="2310" actId="20577"/>
        <pc:sldMkLst>
          <pc:docMk/>
          <pc:sldMk cId="2796536635" sldId="294"/>
        </pc:sldMkLst>
        <pc:spChg chg="mod">
          <ac:chgData name="Grainne Kearney" userId="S::3053118@ads.qub.ac.uk::813ee57c-cc1b-4da7-9389-06ed350f349b" providerId="AD" clId="Web-{2903B0C9-5BB6-50BC-7976-8BEA320B052B}" dt="2020-09-11T11:19:01.549" v="873" actId="20577"/>
          <ac:spMkLst>
            <pc:docMk/>
            <pc:sldMk cId="2796536635" sldId="294"/>
            <ac:spMk id="2" creationId="{CA044373-EE7C-4674-BA52-8F779BCC3A08}"/>
          </ac:spMkLst>
        </pc:spChg>
        <pc:spChg chg="mod">
          <ac:chgData name="Grainne Kearney" userId="S::3053118@ads.qub.ac.uk::813ee57c-cc1b-4da7-9389-06ed350f349b" providerId="AD" clId="Web-{2903B0C9-5BB6-50BC-7976-8BEA320B052B}" dt="2020-09-11T14:13:02.123" v="2310" actId="20577"/>
          <ac:spMkLst>
            <pc:docMk/>
            <pc:sldMk cId="2796536635" sldId="294"/>
            <ac:spMk id="3" creationId="{CB7B0EC9-F79C-4B22-93C8-5990C9DAC058}"/>
          </ac:spMkLst>
        </pc:spChg>
      </pc:sldChg>
      <pc:sldChg chg="modSp add replId modNotes">
        <pc:chgData name="Grainne Kearney" userId="S::3053118@ads.qub.ac.uk::813ee57c-cc1b-4da7-9389-06ed350f349b" providerId="AD" clId="Web-{2903B0C9-5BB6-50BC-7976-8BEA320B052B}" dt="2020-09-11T14:14:28.170" v="2361"/>
        <pc:sldMkLst>
          <pc:docMk/>
          <pc:sldMk cId="700161442" sldId="295"/>
        </pc:sldMkLst>
        <pc:spChg chg="mod">
          <ac:chgData name="Grainne Kearney" userId="S::3053118@ads.qub.ac.uk::813ee57c-cc1b-4da7-9389-06ed350f349b" providerId="AD" clId="Web-{2903B0C9-5BB6-50BC-7976-8BEA320B052B}" dt="2020-09-11T11:19:18.518" v="900" actId="20577"/>
          <ac:spMkLst>
            <pc:docMk/>
            <pc:sldMk cId="700161442" sldId="295"/>
            <ac:spMk id="2" creationId="{CA044373-EE7C-4674-BA52-8F779BCC3A08}"/>
          </ac:spMkLst>
        </pc:spChg>
        <pc:spChg chg="mod">
          <ac:chgData name="Grainne Kearney" userId="S::3053118@ads.qub.ac.uk::813ee57c-cc1b-4da7-9389-06ed350f349b" providerId="AD" clId="Web-{2903B0C9-5BB6-50BC-7976-8BEA320B052B}" dt="2020-09-11T11:20:18.018" v="938" actId="20577"/>
          <ac:spMkLst>
            <pc:docMk/>
            <pc:sldMk cId="700161442" sldId="295"/>
            <ac:spMk id="3" creationId="{CB7B0EC9-F79C-4B22-93C8-5990C9DAC058}"/>
          </ac:spMkLst>
        </pc:spChg>
      </pc:sldChg>
      <pc:sldChg chg="addSp modSp add replId modNotes">
        <pc:chgData name="Grainne Kearney" userId="S::3053118@ads.qub.ac.uk::813ee57c-cc1b-4da7-9389-06ed350f349b" providerId="AD" clId="Web-{2903B0C9-5BB6-50BC-7976-8BEA320B052B}" dt="2020-09-11T14:14:50.514" v="2380" actId="20577"/>
        <pc:sldMkLst>
          <pc:docMk/>
          <pc:sldMk cId="826926118" sldId="296"/>
        </pc:sldMkLst>
        <pc:spChg chg="mod">
          <ac:chgData name="Grainne Kearney" userId="S::3053118@ads.qub.ac.uk::813ee57c-cc1b-4da7-9389-06ed350f349b" providerId="AD" clId="Web-{2903B0C9-5BB6-50BC-7976-8BEA320B052B}" dt="2020-09-11T11:19:35.580" v="903" actId="14100"/>
          <ac:spMkLst>
            <pc:docMk/>
            <pc:sldMk cId="826926118" sldId="296"/>
            <ac:spMk id="2" creationId="{CA044373-EE7C-4674-BA52-8F779BCC3A08}"/>
          </ac:spMkLst>
        </pc:spChg>
        <pc:spChg chg="mod">
          <ac:chgData name="Grainne Kearney" userId="S::3053118@ads.qub.ac.uk::813ee57c-cc1b-4da7-9389-06ed350f349b" providerId="AD" clId="Web-{2903B0C9-5BB6-50BC-7976-8BEA320B052B}" dt="2020-09-11T11:29:51.488" v="1183" actId="20577"/>
          <ac:spMkLst>
            <pc:docMk/>
            <pc:sldMk cId="826926118" sldId="296"/>
            <ac:spMk id="3" creationId="{CB7B0EC9-F79C-4B22-93C8-5990C9DAC058}"/>
          </ac:spMkLst>
        </pc:spChg>
        <pc:spChg chg="add mod">
          <ac:chgData name="Grainne Kearney" userId="S::3053118@ads.qub.ac.uk::813ee57c-cc1b-4da7-9389-06ed350f349b" providerId="AD" clId="Web-{2903B0C9-5BB6-50BC-7976-8BEA320B052B}" dt="2020-09-11T14:14:50.514" v="2380" actId="20577"/>
          <ac:spMkLst>
            <pc:docMk/>
            <pc:sldMk cId="826926118" sldId="296"/>
            <ac:spMk id="4" creationId="{A16C7CCD-7AFC-4077-B473-523866B8A45A}"/>
          </ac:spMkLst>
        </pc:spChg>
      </pc:sldChg>
      <pc:sldChg chg="modSp add replId modNotes">
        <pc:chgData name="Grainne Kearney" userId="S::3053118@ads.qub.ac.uk::813ee57c-cc1b-4da7-9389-06ed350f349b" providerId="AD" clId="Web-{2903B0C9-5BB6-50BC-7976-8BEA320B052B}" dt="2020-09-11T14:08:55.435" v="2234"/>
        <pc:sldMkLst>
          <pc:docMk/>
          <pc:sldMk cId="1357614071" sldId="297"/>
        </pc:sldMkLst>
        <pc:spChg chg="mod">
          <ac:chgData name="Grainne Kearney" userId="S::3053118@ads.qub.ac.uk::813ee57c-cc1b-4da7-9389-06ed350f349b" providerId="AD" clId="Web-{2903B0C9-5BB6-50BC-7976-8BEA320B052B}" dt="2020-09-11T14:07:53.560" v="2211" actId="20577"/>
          <ac:spMkLst>
            <pc:docMk/>
            <pc:sldMk cId="1357614071" sldId="297"/>
            <ac:spMk id="2" creationId="{CA044373-EE7C-4674-BA52-8F779BCC3A08}"/>
          </ac:spMkLst>
        </pc:spChg>
      </pc:sldChg>
      <pc:sldChg chg="modSp add replId modNotes">
        <pc:chgData name="Grainne Kearney" userId="S::3053118@ads.qub.ac.uk::813ee57c-cc1b-4da7-9389-06ed350f349b" providerId="AD" clId="Web-{2903B0C9-5BB6-50BC-7976-8BEA320B052B}" dt="2020-09-11T14:16:23.374" v="2391"/>
        <pc:sldMkLst>
          <pc:docMk/>
          <pc:sldMk cId="1901167688" sldId="298"/>
        </pc:sldMkLst>
        <pc:spChg chg="mod">
          <ac:chgData name="Grainne Kearney" userId="S::3053118@ads.qub.ac.uk::813ee57c-cc1b-4da7-9389-06ed350f349b" providerId="AD" clId="Web-{2903B0C9-5BB6-50BC-7976-8BEA320B052B}" dt="2020-09-11T14:04:38.513" v="2138" actId="20577"/>
          <ac:spMkLst>
            <pc:docMk/>
            <pc:sldMk cId="1901167688" sldId="298"/>
            <ac:spMk id="3" creationId="{CB7B0EC9-F79C-4B22-93C8-5990C9DAC05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8ED54F-936D-4475-A5C7-AF43BE025A06}" type="datetimeFigureOut">
              <a:rPr lang="en-GB" smtClean="0"/>
              <a:t>11/09/2020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9E8D57-8F06-45CD-912B-9BD3E274C68F}" type="slidenum">
              <a:rPr lang="en-GB" smtClean="0"/>
              <a:t>‹#›</a:t>
            </a:fld>
            <a:endParaRPr lang="en-GB"/>
          </a:p>
        </p:txBody>
      </p:sp>
    </p:spTree>
    <p:extLst>
      <p:ext uri="{BB962C8B-B14F-4D97-AF65-F5344CB8AC3E}">
        <p14:creationId xmlns:p14="http://schemas.microsoft.com/office/powerpoint/2010/main" val="2087559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9E8D57-8F06-45CD-912B-9BD3E274C68F}" type="slidenum">
              <a:rPr lang="en-GB" smtClean="0"/>
              <a:t>1</a:t>
            </a:fld>
            <a:endParaRPr lang="en-GB"/>
          </a:p>
        </p:txBody>
      </p:sp>
    </p:spTree>
    <p:extLst>
      <p:ext uri="{BB962C8B-B14F-4D97-AF65-F5344CB8AC3E}">
        <p14:creationId xmlns:p14="http://schemas.microsoft.com/office/powerpoint/2010/main" val="28869351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a:cs typeface="Calibri"/>
              </a:rPr>
              <a:t>The next slide is the brochure which might be a good way to explain what it is</a:t>
            </a:r>
          </a:p>
          <a:p>
            <a:r>
              <a:rPr lang="en-GB">
                <a:cs typeface="Calibri"/>
              </a:rPr>
              <a:t>Explain if your practice is involved at the moment </a:t>
            </a:r>
            <a:endParaRPr lang="en-GB" dirty="0">
              <a:cs typeface="Calibri"/>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11</a:t>
            </a:fld>
            <a:endParaRPr lang="en-GB"/>
          </a:p>
        </p:txBody>
      </p:sp>
    </p:spTree>
    <p:extLst>
      <p:ext uri="{BB962C8B-B14F-4D97-AF65-F5344CB8AC3E}">
        <p14:creationId xmlns:p14="http://schemas.microsoft.com/office/powerpoint/2010/main" val="3988008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cs typeface="Calibri"/>
              </a:rPr>
              <a:t>If you have any experience with the model in your practice, you can describe to the students  </a:t>
            </a:r>
            <a:endParaRPr lang="en-GB" dirty="0"/>
          </a:p>
          <a:p>
            <a:pPr>
              <a:spcBef>
                <a:spcPts val="1000"/>
              </a:spcBef>
            </a:pPr>
            <a:endParaRPr lang="en-GB" dirty="0">
              <a:cs typeface="Calibri"/>
            </a:endParaRPr>
          </a:p>
          <a:p>
            <a:pPr>
              <a:spcBef>
                <a:spcPts val="1000"/>
              </a:spcBef>
            </a:pPr>
            <a:endParaRPr lang="en-GB" dirty="0">
              <a:cs typeface="Calibri"/>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14</a:t>
            </a:fld>
            <a:endParaRPr lang="en-GB"/>
          </a:p>
        </p:txBody>
      </p:sp>
    </p:spTree>
    <p:extLst>
      <p:ext uri="{BB962C8B-B14F-4D97-AF65-F5344CB8AC3E}">
        <p14:creationId xmlns:p14="http://schemas.microsoft.com/office/powerpoint/2010/main" val="21784730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Students should be able to come up with plenty of advantages for patients (I hope)</a:t>
            </a:r>
            <a:endParaRPr lang="en-US" dirty="0">
              <a:cs typeface="Calibri"/>
            </a:endParaRPr>
          </a:p>
          <a:p>
            <a:endParaRPr lang="en-US" dirty="0">
              <a:cs typeface="Calibri"/>
            </a:endParaRPr>
          </a:p>
          <a:p>
            <a:r>
              <a:rPr lang="en-US">
                <a:cs typeface="Calibri"/>
              </a:rPr>
              <a:t>Things that might come up for barriers – money to support the service diverted from core Primary Care!! Loss of GP roles? Loss of expertise for GPs? </a:t>
            </a:r>
            <a:endParaRPr lang="en-US"/>
          </a:p>
          <a:p>
            <a:r>
              <a:rPr lang="en-US">
                <a:cs typeface="Calibri"/>
              </a:rPr>
              <a:t>Space in practice for all these practitioners? </a:t>
            </a:r>
          </a:p>
          <a:p>
            <a:r>
              <a:rPr lang="en-US">
                <a:cs typeface="Calibri"/>
              </a:rPr>
              <a:t>Equal access to the model for all practices?  </a:t>
            </a:r>
          </a:p>
          <a:p>
            <a:r>
              <a:rPr lang="en-US">
                <a:cs typeface="Calibri"/>
              </a:rPr>
              <a:t>Patient "choice" - wanting to see a GP – discuss </a:t>
            </a:r>
            <a:endParaRPr lang="en-US" dirty="0">
              <a:cs typeface="Calibri"/>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15</a:t>
            </a:fld>
            <a:endParaRPr lang="en-GB"/>
          </a:p>
        </p:txBody>
      </p:sp>
    </p:spTree>
    <p:extLst>
      <p:ext uri="{BB962C8B-B14F-4D97-AF65-F5344CB8AC3E}">
        <p14:creationId xmlns:p14="http://schemas.microsoft.com/office/powerpoint/2010/main" val="36229556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cs typeface="Calibri"/>
              </a:rPr>
              <a:t>GPs have always worked with other disciplines now an increased emphasis and new </a:t>
            </a:r>
            <a:r>
              <a:rPr lang="en-GB"/>
              <a:t>initiatives </a:t>
            </a:r>
            <a:r>
              <a:rPr lang="en-GB" dirty="0">
                <a:cs typeface="Calibri"/>
              </a:rPr>
              <a:t> </a:t>
            </a:r>
            <a:endParaRPr lang="en-GB" dirty="0"/>
          </a:p>
          <a:p>
            <a:r>
              <a:rPr lang="en-GB">
                <a:cs typeface="Calibri" panose="020F0502020204030204"/>
              </a:rPr>
              <a:t>Blurring of roles – nurses, pharmacists taking on roles traditionally carried out by doctors </a:t>
            </a:r>
            <a:endParaRPr lang="en-GB" dirty="0">
              <a:cs typeface="Calibri" panose="020F0502020204030204"/>
            </a:endParaRPr>
          </a:p>
          <a:p>
            <a:r>
              <a:rPr lang="en-GB">
                <a:cs typeface="Calibri" panose="020F0502020204030204"/>
              </a:rPr>
              <a:t>Re physical space – come back to this in next slide </a:t>
            </a:r>
            <a:endParaRPr lang="en-GB" dirty="0">
              <a:cs typeface="Calibri" panose="020F0502020204030204"/>
            </a:endParaRPr>
          </a:p>
          <a:p>
            <a:endParaRPr lang="en-GB" dirty="0">
              <a:cs typeface="Calibri" panose="020F0502020204030204"/>
            </a:endParaRPr>
          </a:p>
          <a:p>
            <a:endParaRPr lang="en-GB" dirty="0">
              <a:cs typeface="Calibri" panose="020F0502020204030204"/>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3</a:t>
            </a:fld>
            <a:endParaRPr lang="en-GB"/>
          </a:p>
        </p:txBody>
      </p:sp>
    </p:spTree>
    <p:extLst>
      <p:ext uri="{BB962C8B-B14F-4D97-AF65-F5344CB8AC3E}">
        <p14:creationId xmlns:p14="http://schemas.microsoft.com/office/powerpoint/2010/main" val="1833780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I have left this blank deliberately, suggestion on next slide </a:t>
            </a:r>
            <a:endParaRPr lang="en-US"/>
          </a:p>
          <a:p>
            <a:r>
              <a:rPr lang="en-GB"/>
              <a:t>This is an interactice moment and as per the teaching plan, </a:t>
            </a:r>
            <a:r>
              <a:rPr lang="en-US"/>
              <a:t>you can decide whether you do this just by students chipping in on their mics, using the chat function or even breakout rooms if you are comfortable with this.</a:t>
            </a:r>
            <a:endParaRPr lang="en-GB"/>
          </a:p>
        </p:txBody>
      </p:sp>
      <p:sp>
        <p:nvSpPr>
          <p:cNvPr id="4" name="Slide Number Placeholder 3"/>
          <p:cNvSpPr>
            <a:spLocks noGrp="1"/>
          </p:cNvSpPr>
          <p:nvPr>
            <p:ph type="sldNum" sz="quarter" idx="5"/>
          </p:nvPr>
        </p:nvSpPr>
        <p:spPr/>
        <p:txBody>
          <a:bodyPr/>
          <a:lstStyle/>
          <a:p>
            <a:fld id="{AB9E8D57-8F06-45CD-912B-9BD3E274C68F}" type="slidenum">
              <a:rPr lang="en-GB" smtClean="0"/>
              <a:t>4</a:t>
            </a:fld>
            <a:endParaRPr lang="en-GB"/>
          </a:p>
        </p:txBody>
      </p:sp>
    </p:spTree>
    <p:extLst>
      <p:ext uri="{BB962C8B-B14F-4D97-AF65-F5344CB8AC3E}">
        <p14:creationId xmlns:p14="http://schemas.microsoft.com/office/powerpoint/2010/main" val="26441482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cs typeface="Calibri"/>
              </a:rPr>
              <a:t>Obvious thing – PC centres, OOHs, patient homes, in the community </a:t>
            </a:r>
          </a:p>
          <a:p>
            <a:endParaRPr lang="en-GB" dirty="0">
              <a:cs typeface="Calibri"/>
            </a:endParaRPr>
          </a:p>
          <a:p>
            <a:r>
              <a:rPr lang="en-GB">
                <a:cs typeface="Calibri"/>
              </a:rPr>
              <a:t>But think more broadly (bit like where consultations take place) - in community pharmacies, in baby clinics </a:t>
            </a:r>
          </a:p>
          <a:p>
            <a:r>
              <a:rPr lang="en-GB">
                <a:cs typeface="Calibri"/>
              </a:rPr>
              <a:t>Also worth mentioning how different GP practices can be – small single handed practices in a converted terrace house to large multipurpose health Centres, in shopping centres </a:t>
            </a:r>
            <a:endParaRPr lang="en-GB" dirty="0">
              <a:cs typeface="Calibri"/>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5</a:t>
            </a:fld>
            <a:endParaRPr lang="en-GB"/>
          </a:p>
        </p:txBody>
      </p:sp>
    </p:spTree>
    <p:extLst>
      <p:ext uri="{BB962C8B-B14F-4D97-AF65-F5344CB8AC3E}">
        <p14:creationId xmlns:p14="http://schemas.microsoft.com/office/powerpoint/2010/main" val="688454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I have left this blank deliberately, suggestion on next slide </a:t>
            </a:r>
          </a:p>
          <a:p>
            <a:r>
              <a:rPr lang="en-GB">
                <a:cs typeface="Calibri" panose="020F0502020204030204"/>
              </a:rPr>
              <a:t>Often there are students with personal experience of working in primary care and they can share this with students – worked as GP receptionsts, parents who work in primary care or even graduate students who are working at the weekend as locum pharmacists </a:t>
            </a:r>
          </a:p>
          <a:p>
            <a:r>
              <a:rPr lang="en-GB">
                <a:cs typeface="Calibri" panose="020F0502020204030204"/>
              </a:rPr>
              <a:t>Also important to say that often people's roles fall into different categories – the admin person who doubles as a HCA </a:t>
            </a:r>
            <a:endParaRPr lang="en-GB" dirty="0">
              <a:cs typeface="Calibri" panose="020F0502020204030204"/>
            </a:endParaRPr>
          </a:p>
          <a:p>
            <a:endParaRPr lang="en-GB" dirty="0">
              <a:cs typeface="Calibri" panose="020F0502020204030204"/>
            </a:endParaRPr>
          </a:p>
          <a:p>
            <a:r>
              <a:rPr lang="en-GB">
                <a:cs typeface="Calibri" panose="020F0502020204030204"/>
              </a:rPr>
              <a:t>Over the next few slides I have divided the team into Clinical (in practice), Admin/mangerial ( in practice) and Outside the GP practice </a:t>
            </a:r>
            <a:endParaRPr lang="en-GB" dirty="0">
              <a:cs typeface="Calibri" panose="020F0502020204030204"/>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6</a:t>
            </a:fld>
            <a:endParaRPr lang="en-GB"/>
          </a:p>
        </p:txBody>
      </p:sp>
    </p:spTree>
    <p:extLst>
      <p:ext uri="{BB962C8B-B14F-4D97-AF65-F5344CB8AC3E}">
        <p14:creationId xmlns:p14="http://schemas.microsoft.com/office/powerpoint/2010/main" val="1414570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cs typeface="Calibri"/>
              </a:rPr>
              <a:t>Opportunity to describe the different types of GP</a:t>
            </a:r>
            <a:endParaRPr lang="en-GB" dirty="0">
              <a:cs typeface="Calibri"/>
            </a:endParaRPr>
          </a:p>
          <a:p>
            <a:r>
              <a:rPr lang="en-GB">
                <a:cs typeface="Calibri"/>
              </a:rPr>
              <a:t>I will have forgotten some – please add </a:t>
            </a:r>
          </a:p>
          <a:p>
            <a:r>
              <a:rPr lang="en-GB">
                <a:cs typeface="Calibri"/>
              </a:rPr>
              <a:t>Examples of what happens in your practice – students will love to hear about these – Asthma clinics, Minor op clinics, baby clinics etc </a:t>
            </a:r>
          </a:p>
          <a:p>
            <a:endParaRPr lang="en-GB" dirty="0">
              <a:cs typeface="Calibri" panose="020F0502020204030204"/>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7</a:t>
            </a:fld>
            <a:endParaRPr lang="en-GB"/>
          </a:p>
        </p:txBody>
      </p:sp>
    </p:spTree>
    <p:extLst>
      <p:ext uri="{BB962C8B-B14F-4D97-AF65-F5344CB8AC3E}">
        <p14:creationId xmlns:p14="http://schemas.microsoft.com/office/powerpoint/2010/main" val="16978471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cs typeface="Calibri"/>
              </a:rPr>
              <a:t>Might be worth mentioning that in some practices, one of the GPs may take on a lot of the business side of the practice </a:t>
            </a:r>
            <a:endParaRPr lang="en-GB" dirty="0"/>
          </a:p>
          <a:p>
            <a:r>
              <a:rPr lang="en-GB">
                <a:cs typeface="Calibri"/>
              </a:rPr>
              <a:t>This is a great opportunity to talk about the important role of the GP receptionsts, they have been increasingly in the spot light with the shift to telephone triage </a:t>
            </a:r>
          </a:p>
          <a:p>
            <a:endParaRPr lang="en-GB" dirty="0">
              <a:cs typeface="Calibri" panose="020F0502020204030204"/>
            </a:endParaRPr>
          </a:p>
          <a:p>
            <a:r>
              <a:rPr lang="en-GB"/>
              <a:t>“I’m keen to stress that our reception staff are highly trained to deal with these queries and are bound by a professional code of practice whereby all information is confidential. They will only ask about necessary details so that the doctor, nurse or pharmacist can prioritise your call.” Laurence Dornans's (RCGP) remarks on this BMA press release </a:t>
            </a:r>
            <a:r>
              <a:rPr lang="en-GB" dirty="0"/>
              <a:t>https://www.bma.org.uk/bma-media-centre/new-ways-of-working-but-gp-practices-still-open-protecting-and-caring</a:t>
            </a:r>
          </a:p>
        </p:txBody>
      </p:sp>
      <p:sp>
        <p:nvSpPr>
          <p:cNvPr id="4" name="Slide Number Placeholder 3"/>
          <p:cNvSpPr>
            <a:spLocks noGrp="1"/>
          </p:cNvSpPr>
          <p:nvPr>
            <p:ph type="sldNum" sz="quarter" idx="5"/>
          </p:nvPr>
        </p:nvSpPr>
        <p:spPr/>
        <p:txBody>
          <a:bodyPr/>
          <a:lstStyle/>
          <a:p>
            <a:fld id="{AB9E8D57-8F06-45CD-912B-9BD3E274C68F}" type="slidenum">
              <a:rPr lang="en-GB" smtClean="0"/>
              <a:t>8</a:t>
            </a:fld>
            <a:endParaRPr lang="en-GB"/>
          </a:p>
        </p:txBody>
      </p:sp>
    </p:spTree>
    <p:extLst>
      <p:ext uri="{BB962C8B-B14F-4D97-AF65-F5344CB8AC3E}">
        <p14:creationId xmlns:p14="http://schemas.microsoft.com/office/powerpoint/2010/main" val="31515984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cs typeface="Calibri"/>
              </a:rPr>
              <a:t>Important to talk about the role of DNs and their relationship with the practice </a:t>
            </a:r>
            <a:endParaRPr lang="en-GB" dirty="0"/>
          </a:p>
          <a:p>
            <a:r>
              <a:rPr lang="en-GB">
                <a:cs typeface="Calibri"/>
              </a:rPr>
              <a:t>Recognise that some practices have MW in practice </a:t>
            </a:r>
            <a:endParaRPr lang="en-GB" dirty="0">
              <a:cs typeface="Calibri"/>
            </a:endParaRPr>
          </a:p>
          <a:p>
            <a:r>
              <a:rPr lang="en-GB">
                <a:cs typeface="Calibri"/>
              </a:rPr>
              <a:t>AGain feel free to add </a:t>
            </a:r>
            <a:endParaRPr lang="en-GB" dirty="0">
              <a:cs typeface="Calibri"/>
            </a:endParaRPr>
          </a:p>
          <a:p>
            <a:r>
              <a:rPr lang="en-GB">
                <a:cs typeface="Calibri"/>
              </a:rPr>
              <a:t>Students will love your examples on this – discussions with comm pharmacists, ASWs </a:t>
            </a:r>
            <a:endParaRPr lang="en-GB" dirty="0">
              <a:cs typeface="Calibri"/>
            </a:endParaRPr>
          </a:p>
          <a:p>
            <a:r>
              <a:rPr lang="en-GB">
                <a:cs typeface="Calibri"/>
              </a:rPr>
              <a:t>I am being facetious with hairdressers, you can delete if you want!</a:t>
            </a:r>
            <a:endParaRPr lang="en-GB" dirty="0">
              <a:cs typeface="Calibri" panose="020F0502020204030204"/>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9</a:t>
            </a:fld>
            <a:endParaRPr lang="en-GB"/>
          </a:p>
        </p:txBody>
      </p:sp>
    </p:spTree>
    <p:extLst>
      <p:ext uri="{BB962C8B-B14F-4D97-AF65-F5344CB8AC3E}">
        <p14:creationId xmlns:p14="http://schemas.microsoft.com/office/powerpoint/2010/main" val="2145435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US"/>
              <a:t>I suggest here you describe an example where the broader MDT meets the needs of a patient with a chronic health condition. The example I would use would be diabetic clinics – these of course will vary practice to practice and will be different at the moment but it might be worth thinking precovid  </a:t>
            </a:r>
            <a:endParaRPr lang="en-US">
              <a:cs typeface="Calibri" panose="020F0502020204030204"/>
            </a:endParaRPr>
          </a:p>
          <a:p>
            <a:r>
              <a:rPr lang="en-GB">
                <a:cs typeface="Calibri"/>
              </a:rPr>
              <a:t>Consider the "patient experience" for this patient </a:t>
            </a:r>
            <a:endParaRPr lang="en-GB" dirty="0">
              <a:cs typeface="Calibri"/>
            </a:endParaRPr>
          </a:p>
        </p:txBody>
      </p:sp>
      <p:sp>
        <p:nvSpPr>
          <p:cNvPr id="4" name="Slide Number Placeholder 3"/>
          <p:cNvSpPr>
            <a:spLocks noGrp="1"/>
          </p:cNvSpPr>
          <p:nvPr>
            <p:ph type="sldNum" sz="quarter" idx="5"/>
          </p:nvPr>
        </p:nvSpPr>
        <p:spPr/>
        <p:txBody>
          <a:bodyPr/>
          <a:lstStyle/>
          <a:p>
            <a:fld id="{AB9E8D57-8F06-45CD-912B-9BD3E274C68F}" type="slidenum">
              <a:rPr lang="en-GB" smtClean="0"/>
              <a:t>10</a:t>
            </a:fld>
            <a:endParaRPr lang="en-GB"/>
          </a:p>
        </p:txBody>
      </p:sp>
    </p:spTree>
    <p:extLst>
      <p:ext uri="{BB962C8B-B14F-4D97-AF65-F5344CB8AC3E}">
        <p14:creationId xmlns:p14="http://schemas.microsoft.com/office/powerpoint/2010/main" val="30539837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1846EE0-CDBB-42A7-8E67-B398D04E4D5B}" type="datetimeFigureOut">
              <a:rPr lang="en-GB" smtClean="0"/>
              <a:t>11/09/2020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3561694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1846EE0-CDBB-42A7-8E67-B398D04E4D5B}" type="datetimeFigureOut">
              <a:rPr lang="en-GB" smtClean="0"/>
              <a:t>11/09/2020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1881445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1846EE0-CDBB-42A7-8E67-B398D04E4D5B}" type="datetimeFigureOut">
              <a:rPr lang="en-GB" smtClean="0"/>
              <a:t>11/09/2020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1842476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White- Title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ext Placeholder 13"/>
          <p:cNvSpPr>
            <a:spLocks noGrp="1"/>
          </p:cNvSpPr>
          <p:nvPr>
            <p:ph type="body" sz="quarter" idx="11" hasCustomPrompt="1"/>
          </p:nvPr>
        </p:nvSpPr>
        <p:spPr>
          <a:xfrm>
            <a:off x="1582741" y="5389569"/>
            <a:ext cx="3586671" cy="365061"/>
          </a:xfrm>
          <a:prstGeom prst="rect">
            <a:avLst/>
          </a:prstGeom>
        </p:spPr>
        <p:txBody>
          <a:bodyPr/>
          <a:lstStyle>
            <a:lvl1pPr marL="0" indent="0">
              <a:lnSpc>
                <a:spcPct val="100000"/>
              </a:lnSpc>
              <a:buNone/>
              <a:defRPr sz="1200" b="1" i="0" baseline="0">
                <a:solidFill>
                  <a:srgbClr val="D6000D"/>
                </a:solidFill>
                <a:latin typeface="Arial" charset="0"/>
                <a:ea typeface="Arial" charset="0"/>
                <a:cs typeface="Arial" charset="0"/>
              </a:defRPr>
            </a:lvl1pPr>
          </a:lstStyle>
          <a:p>
            <a:pPr lvl="0"/>
            <a:r>
              <a:rPr lang="en-US"/>
              <a:t>PRESENTER NAME</a:t>
            </a:r>
          </a:p>
        </p:txBody>
      </p:sp>
      <p:sp>
        <p:nvSpPr>
          <p:cNvPr id="15" name="Text Placeholder 13"/>
          <p:cNvSpPr>
            <a:spLocks noGrp="1"/>
          </p:cNvSpPr>
          <p:nvPr>
            <p:ph type="body" sz="quarter" idx="12" hasCustomPrompt="1"/>
          </p:nvPr>
        </p:nvSpPr>
        <p:spPr>
          <a:xfrm>
            <a:off x="1582741" y="5711643"/>
            <a:ext cx="3586671" cy="401567"/>
          </a:xfrm>
          <a:prstGeom prst="rect">
            <a:avLst/>
          </a:prstGeom>
        </p:spPr>
        <p:txBody>
          <a:bodyPr/>
          <a:lstStyle>
            <a:lvl1pPr marL="0" indent="0">
              <a:lnSpc>
                <a:spcPct val="100000"/>
              </a:lnSpc>
              <a:buNone/>
              <a:defRPr sz="1200" b="0" i="0" baseline="0">
                <a:solidFill>
                  <a:srgbClr val="D6000D"/>
                </a:solidFill>
                <a:latin typeface="Arial" charset="0"/>
                <a:ea typeface="Arial" charset="0"/>
                <a:cs typeface="Arial" charset="0"/>
              </a:defRPr>
            </a:lvl1pPr>
          </a:lstStyle>
          <a:p>
            <a:pPr lvl="0"/>
            <a:r>
              <a:rPr lang="en-US"/>
              <a:t>PRESENTER TITLE</a:t>
            </a:r>
          </a:p>
        </p:txBody>
      </p:sp>
      <p:sp>
        <p:nvSpPr>
          <p:cNvPr id="16" name="Text Placeholder 13"/>
          <p:cNvSpPr>
            <a:spLocks noGrp="1"/>
          </p:cNvSpPr>
          <p:nvPr>
            <p:ph type="body" sz="quarter" idx="13" hasCustomPrompt="1"/>
          </p:nvPr>
        </p:nvSpPr>
        <p:spPr>
          <a:xfrm>
            <a:off x="1582741" y="6033717"/>
            <a:ext cx="3586671" cy="401567"/>
          </a:xfrm>
          <a:prstGeom prst="rect">
            <a:avLst/>
          </a:prstGeom>
        </p:spPr>
        <p:txBody>
          <a:bodyPr/>
          <a:lstStyle>
            <a:lvl1pPr marL="0" indent="0">
              <a:lnSpc>
                <a:spcPct val="100000"/>
              </a:lnSpc>
              <a:buNone/>
              <a:defRPr sz="900" b="0" i="0" baseline="0">
                <a:solidFill>
                  <a:srgbClr val="D6000D"/>
                </a:solidFill>
                <a:latin typeface="Arial" charset="0"/>
                <a:ea typeface="Arial" charset="0"/>
                <a:cs typeface="Arial" charset="0"/>
              </a:defRPr>
            </a:lvl1pPr>
          </a:lstStyle>
          <a:p>
            <a:pPr lvl="0"/>
            <a:r>
              <a:rPr lang="en-US"/>
              <a:t>DATE OF PRESENTATION</a:t>
            </a:r>
          </a:p>
        </p:txBody>
      </p:sp>
      <p:sp>
        <p:nvSpPr>
          <p:cNvPr id="5" name="Text Placeholder 4"/>
          <p:cNvSpPr>
            <a:spLocks noGrp="1"/>
          </p:cNvSpPr>
          <p:nvPr>
            <p:ph type="body" sz="quarter" idx="15" hasCustomPrompt="1"/>
          </p:nvPr>
        </p:nvSpPr>
        <p:spPr>
          <a:xfrm>
            <a:off x="1509589" y="1203608"/>
            <a:ext cx="5366703" cy="3234280"/>
          </a:xfrm>
          <a:prstGeom prst="rect">
            <a:avLst/>
          </a:prstGeom>
        </p:spPr>
        <p:txBody>
          <a:bodyPr lIns="288000" tIns="288000" rIns="288000" bIns="0"/>
          <a:lstStyle>
            <a:lvl1pPr marL="0" indent="0">
              <a:buNone/>
              <a:defRPr sz="3450" b="1">
                <a:solidFill>
                  <a:srgbClr val="D6000D"/>
                </a:solidFill>
              </a:defRPr>
            </a:lvl1pPr>
          </a:lstStyle>
          <a:p>
            <a:pPr lvl="0"/>
            <a:r>
              <a:rPr lang="en-US"/>
              <a:t>PRESENTATION TITLE GOES HERE UPPERCASE 48PT </a:t>
            </a:r>
          </a:p>
        </p:txBody>
      </p:sp>
    </p:spTree>
    <p:extLst>
      <p:ext uri="{BB962C8B-B14F-4D97-AF65-F5344CB8AC3E}">
        <p14:creationId xmlns:p14="http://schemas.microsoft.com/office/powerpoint/2010/main" val="1059331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White- text">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86807" y="5782559"/>
            <a:ext cx="1832169" cy="705600"/>
          </a:xfrm>
          <a:prstGeom prst="rect">
            <a:avLst/>
          </a:prstGeom>
        </p:spPr>
      </p:pic>
      <p:sp>
        <p:nvSpPr>
          <p:cNvPr id="6" name="Text Placeholder 4"/>
          <p:cNvSpPr>
            <a:spLocks noGrp="1"/>
          </p:cNvSpPr>
          <p:nvPr>
            <p:ph type="body" sz="quarter" idx="12" hasCustomPrompt="1"/>
          </p:nvPr>
        </p:nvSpPr>
        <p:spPr>
          <a:xfrm>
            <a:off x="548640" y="1609154"/>
            <a:ext cx="6851904" cy="1402269"/>
          </a:xfrm>
          <a:prstGeom prst="rect">
            <a:avLst/>
          </a:prstGeom>
        </p:spPr>
        <p:txBody>
          <a:bodyPr/>
          <a:lstStyle>
            <a:lvl1pPr marL="0" indent="0">
              <a:buNone/>
              <a:defRPr sz="4800" b="1" baseline="0">
                <a:solidFill>
                  <a:srgbClr val="D6000D"/>
                </a:solidFill>
              </a:defRPr>
            </a:lvl1pPr>
          </a:lstStyle>
          <a:p>
            <a:pPr lvl="0"/>
            <a:r>
              <a:rPr lang="en-US"/>
              <a:t>TITLE GOES HERE IN UPPERCASE BOLD</a:t>
            </a:r>
          </a:p>
        </p:txBody>
      </p:sp>
      <p:sp>
        <p:nvSpPr>
          <p:cNvPr id="7" name="Text Placeholder 11"/>
          <p:cNvSpPr>
            <a:spLocks noGrp="1"/>
          </p:cNvSpPr>
          <p:nvPr>
            <p:ph type="body" sz="quarter" idx="13" hasCustomPrompt="1"/>
          </p:nvPr>
        </p:nvSpPr>
        <p:spPr>
          <a:xfrm>
            <a:off x="548640" y="3281409"/>
            <a:ext cx="6851904" cy="3206750"/>
          </a:xfrm>
          <a:prstGeom prst="rect">
            <a:avLst/>
          </a:prstGeom>
        </p:spPr>
        <p:txBody>
          <a:bodyPr/>
          <a:lstStyle>
            <a:lvl1pPr marL="342900" indent="-342900">
              <a:lnSpc>
                <a:spcPct val="100000"/>
              </a:lnSpc>
              <a:buFont typeface="Arial" charset="0"/>
              <a:buChar char="•"/>
              <a:defRPr sz="21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Cum sociis </a:t>
            </a:r>
            <a:r>
              <a:rPr lang="en-US" err="1"/>
              <a:t>natoque</a:t>
            </a:r>
            <a:r>
              <a:rPr lang="en-US"/>
              <a:t> </a:t>
            </a:r>
            <a:r>
              <a:rPr lang="en-US" err="1"/>
              <a:t>penatibus</a:t>
            </a:r>
            <a:r>
              <a:rPr lang="en-US"/>
              <a:t> </a:t>
            </a:r>
          </a:p>
          <a:p>
            <a:pPr lvl="0"/>
            <a:r>
              <a:rPr lang="en-US" err="1"/>
              <a:t>Magnis</a:t>
            </a:r>
            <a:r>
              <a:rPr lang="en-US"/>
              <a:t> dis parturient </a:t>
            </a:r>
            <a:r>
              <a:rPr lang="en-US" err="1"/>
              <a:t>montes</a:t>
            </a:r>
            <a:endParaRPr lang="en-US"/>
          </a:p>
          <a:p>
            <a:pPr lvl="0"/>
            <a:r>
              <a:rPr lang="en-US" err="1"/>
              <a:t>Vivamus</a:t>
            </a:r>
            <a:r>
              <a:rPr lang="en-US"/>
              <a:t> </a:t>
            </a:r>
            <a:r>
              <a:rPr lang="en-US" err="1"/>
              <a:t>sagittis</a:t>
            </a:r>
            <a:r>
              <a:rPr lang="en-US"/>
              <a:t> lacus </a:t>
            </a:r>
            <a:r>
              <a:rPr lang="en-US" err="1"/>
              <a:t>vel</a:t>
            </a:r>
            <a:r>
              <a:rPr lang="en-US"/>
              <a:t> </a:t>
            </a:r>
            <a:r>
              <a:rPr lang="en-US" err="1"/>
              <a:t>augue</a:t>
            </a:r>
            <a:r>
              <a:rPr lang="en-US"/>
              <a:t> </a:t>
            </a:r>
            <a:r>
              <a:rPr lang="en-US" err="1"/>
              <a:t>laoreet</a:t>
            </a:r>
            <a:endParaRPr lang="en-US"/>
          </a:p>
        </p:txBody>
      </p:sp>
    </p:spTree>
    <p:extLst>
      <p:ext uri="{BB962C8B-B14F-4D97-AF65-F5344CB8AC3E}">
        <p14:creationId xmlns:p14="http://schemas.microsoft.com/office/powerpoint/2010/main" val="3442034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1846EE0-CDBB-42A7-8E67-B398D04E4D5B}" type="datetimeFigureOut">
              <a:rPr lang="en-GB" smtClean="0"/>
              <a:t>11/09/2020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1742927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1846EE0-CDBB-42A7-8E67-B398D04E4D5B}" type="datetimeFigureOut">
              <a:rPr lang="en-GB" smtClean="0"/>
              <a:t>11/09/2020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171474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1846EE0-CDBB-42A7-8E67-B398D04E4D5B}" type="datetimeFigureOut">
              <a:rPr lang="en-GB" smtClean="0"/>
              <a:t>11/09/2020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2366202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1846EE0-CDBB-42A7-8E67-B398D04E4D5B}" type="datetimeFigureOut">
              <a:rPr lang="en-GB" smtClean="0"/>
              <a:t>11/09/2020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166719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1846EE0-CDBB-42A7-8E67-B398D04E4D5B}" type="datetimeFigureOut">
              <a:rPr lang="en-GB" smtClean="0"/>
              <a:t>11/09/2020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200820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846EE0-CDBB-42A7-8E67-B398D04E4D5B}" type="datetimeFigureOut">
              <a:rPr lang="en-GB" smtClean="0"/>
              <a:t>11/09/2020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2427547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846EE0-CDBB-42A7-8E67-B398D04E4D5B}" type="datetimeFigureOut">
              <a:rPr lang="en-GB" smtClean="0"/>
              <a:t>11/09/2020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23018699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1846EE0-CDBB-42A7-8E67-B398D04E4D5B}" type="datetimeFigureOut">
              <a:rPr lang="en-GB" smtClean="0"/>
              <a:t>11/09/2020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6D6611-9604-49D3-8F6C-C0F5C8D1CB31}" type="slidenum">
              <a:rPr lang="en-GB" smtClean="0"/>
              <a:t>‹#›</a:t>
            </a:fld>
            <a:endParaRPr lang="en-GB"/>
          </a:p>
        </p:txBody>
      </p:sp>
    </p:spTree>
    <p:extLst>
      <p:ext uri="{BB962C8B-B14F-4D97-AF65-F5344CB8AC3E}">
        <p14:creationId xmlns:p14="http://schemas.microsoft.com/office/powerpoint/2010/main" val="2094910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846EE0-CDBB-42A7-8E67-B398D04E4D5B}" type="datetimeFigureOut">
              <a:rPr lang="en-GB" smtClean="0"/>
              <a:t>11/09/2020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6D6611-9604-49D3-8F6C-C0F5C8D1CB31}" type="slidenum">
              <a:rPr lang="en-GB" smtClean="0"/>
              <a:t>‹#›</a:t>
            </a:fld>
            <a:endParaRPr lang="en-GB"/>
          </a:p>
        </p:txBody>
      </p:sp>
    </p:spTree>
    <p:extLst>
      <p:ext uri="{BB962C8B-B14F-4D97-AF65-F5344CB8AC3E}">
        <p14:creationId xmlns:p14="http://schemas.microsoft.com/office/powerpoint/2010/main" val="32807258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a:t>Centre for Medical Education </a:t>
            </a:r>
          </a:p>
        </p:txBody>
      </p:sp>
      <p:sp>
        <p:nvSpPr>
          <p:cNvPr id="3" name="Text Placeholder 2"/>
          <p:cNvSpPr>
            <a:spLocks noGrp="1"/>
          </p:cNvSpPr>
          <p:nvPr>
            <p:ph type="body" sz="quarter" idx="12"/>
          </p:nvPr>
        </p:nvSpPr>
        <p:spPr/>
        <p:txBody>
          <a:bodyPr>
            <a:normAutofit/>
          </a:bodyPr>
          <a:lstStyle/>
          <a:p>
            <a:r>
              <a:rPr lang="en-US" dirty="0"/>
              <a:t>General Practice Experience </a:t>
            </a:r>
          </a:p>
        </p:txBody>
      </p:sp>
      <p:sp>
        <p:nvSpPr>
          <p:cNvPr id="4" name="Text Placeholder 3"/>
          <p:cNvSpPr>
            <a:spLocks noGrp="1"/>
          </p:cNvSpPr>
          <p:nvPr>
            <p:ph type="body" sz="quarter" idx="13"/>
          </p:nvPr>
        </p:nvSpPr>
        <p:spPr/>
        <p:txBody>
          <a:bodyPr/>
          <a:lstStyle/>
          <a:p>
            <a:r>
              <a:rPr lang="en-US" dirty="0"/>
              <a:t>2020/2021 </a:t>
            </a:r>
          </a:p>
        </p:txBody>
      </p:sp>
      <p:sp>
        <p:nvSpPr>
          <p:cNvPr id="5" name="Text Placeholder 4"/>
          <p:cNvSpPr>
            <a:spLocks noGrp="1"/>
          </p:cNvSpPr>
          <p:nvPr>
            <p:ph type="body" sz="quarter" idx="15"/>
          </p:nvPr>
        </p:nvSpPr>
        <p:spPr>
          <a:xfrm>
            <a:off x="1509590" y="1203608"/>
            <a:ext cx="5428538" cy="3234280"/>
          </a:xfrm>
        </p:spPr>
        <p:txBody>
          <a:bodyPr vert="horz" lIns="288000" tIns="288000" rIns="288000" bIns="0" rtlCol="0" anchor="t">
            <a:normAutofit/>
          </a:bodyPr>
          <a:lstStyle/>
          <a:p>
            <a:pPr algn="ctr"/>
            <a:r>
              <a:rPr lang="en-US" sz="4000" dirty="0"/>
              <a:t>Family Medicine:</a:t>
            </a:r>
          </a:p>
          <a:p>
            <a:pPr algn="ctr"/>
            <a:r>
              <a:rPr lang="en-US" sz="4000" dirty="0"/>
              <a:t>The </a:t>
            </a:r>
            <a:r>
              <a:rPr lang="en-US" sz="4000"/>
              <a:t>Multidisciplinary Team in </a:t>
            </a:r>
            <a:r>
              <a:rPr lang="en-US" sz="4000" dirty="0"/>
              <a:t>Primary Care</a:t>
            </a:r>
            <a:endParaRPr lang="en-US" sz="4000" dirty="0">
              <a:cs typeface="Calibri"/>
            </a:endParaRPr>
          </a:p>
          <a:p>
            <a:pPr algn="ctr"/>
            <a:r>
              <a:rPr lang="en-US" sz="4000" dirty="0"/>
              <a:t>Year 2</a:t>
            </a:r>
          </a:p>
        </p:txBody>
      </p:sp>
    </p:spTree>
    <p:custDataLst>
      <p:tags r:id="rId1"/>
    </p:custDataLst>
    <p:extLst>
      <p:ext uri="{BB962C8B-B14F-4D97-AF65-F5344CB8AC3E}">
        <p14:creationId xmlns:p14="http://schemas.microsoft.com/office/powerpoint/2010/main" val="2125373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a:xfrm>
            <a:off x="548640" y="1609154"/>
            <a:ext cx="10386007" cy="1402269"/>
          </a:xfrm>
        </p:spPr>
        <p:txBody>
          <a:bodyPr vert="horz" lIns="91440" tIns="45720" rIns="91440" bIns="45720" rtlCol="0" anchor="t">
            <a:normAutofit lnSpcReduction="10000"/>
          </a:bodyPr>
          <a:lstStyle/>
          <a:p>
            <a:r>
              <a:rPr lang="en-US" dirty="0">
                <a:cs typeface="Calibri"/>
              </a:rPr>
              <a:t>An example of the multidisciplinary </a:t>
            </a:r>
            <a:r>
              <a:rPr lang="en-US">
                <a:cs typeface="Calibri"/>
              </a:rPr>
              <a:t>team involvement with a patient... </a:t>
            </a:r>
            <a:endParaRPr lang="en-US"/>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pPr marL="0" indent="0">
              <a:buNone/>
            </a:pPr>
            <a:endParaRPr lang="en-US" dirty="0">
              <a:cs typeface="Calibri"/>
            </a:endParaRPr>
          </a:p>
          <a:p>
            <a:endParaRPr lang="en-US" dirty="0">
              <a:cs typeface="Calibri"/>
            </a:endParaRPr>
          </a:p>
        </p:txBody>
      </p:sp>
    </p:spTree>
    <p:extLst>
      <p:ext uri="{BB962C8B-B14F-4D97-AF65-F5344CB8AC3E}">
        <p14:creationId xmlns:p14="http://schemas.microsoft.com/office/powerpoint/2010/main" val="1357614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p:txBody>
          <a:bodyPr vert="horz" lIns="91440" tIns="45720" rIns="91440" bIns="45720" rtlCol="0" anchor="t">
            <a:normAutofit/>
          </a:bodyPr>
          <a:lstStyle/>
          <a:p>
            <a:r>
              <a:rPr lang="en-US">
                <a:cs typeface="Calibri"/>
              </a:rPr>
              <a:t>The "MDT" model in NI</a:t>
            </a:r>
            <a:endParaRPr lang="en-US"/>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pPr marL="0" indent="0">
              <a:buNone/>
            </a:pPr>
            <a:endParaRPr lang="en-GB" dirty="0"/>
          </a:p>
          <a:p>
            <a:pPr marL="0" indent="0">
              <a:buNone/>
            </a:pPr>
            <a:endParaRPr lang="en-US" dirty="0">
              <a:cs typeface="Calibri"/>
            </a:endParaRPr>
          </a:p>
        </p:txBody>
      </p:sp>
    </p:spTree>
    <p:extLst>
      <p:ext uri="{BB962C8B-B14F-4D97-AF65-F5344CB8AC3E}">
        <p14:creationId xmlns:p14="http://schemas.microsoft.com/office/powerpoint/2010/main" val="628251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social media post&#10;&#10;Description automatically generated">
            <a:extLst>
              <a:ext uri="{FF2B5EF4-FFF2-40B4-BE49-F238E27FC236}">
                <a16:creationId xmlns:a16="http://schemas.microsoft.com/office/drawing/2014/main" id="{F0B104C7-CB63-484A-A655-F5C440ADB6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46704" y="0"/>
            <a:ext cx="9698592" cy="6858000"/>
          </a:xfrm>
          <a:prstGeom prst="rect">
            <a:avLst/>
          </a:prstGeom>
        </p:spPr>
      </p:pic>
    </p:spTree>
    <p:extLst>
      <p:ext uri="{BB962C8B-B14F-4D97-AF65-F5344CB8AC3E}">
        <p14:creationId xmlns:p14="http://schemas.microsoft.com/office/powerpoint/2010/main" val="23618340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social media post&#10;&#10;Description automatically generated">
            <a:extLst>
              <a:ext uri="{FF2B5EF4-FFF2-40B4-BE49-F238E27FC236}">
                <a16:creationId xmlns:a16="http://schemas.microsoft.com/office/drawing/2014/main" id="{C75B167B-D255-44BA-BB26-040509BA5CD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81145" y="0"/>
            <a:ext cx="9629709" cy="6858000"/>
          </a:xfrm>
          <a:prstGeom prst="rect">
            <a:avLst/>
          </a:prstGeom>
        </p:spPr>
      </p:pic>
    </p:spTree>
    <p:extLst>
      <p:ext uri="{BB962C8B-B14F-4D97-AF65-F5344CB8AC3E}">
        <p14:creationId xmlns:p14="http://schemas.microsoft.com/office/powerpoint/2010/main" val="39360114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p:txBody>
          <a:bodyPr vert="horz" lIns="91440" tIns="45720" rIns="91440" bIns="45720" rtlCol="0" anchor="t">
            <a:normAutofit/>
          </a:bodyPr>
          <a:lstStyle/>
          <a:p>
            <a:r>
              <a:rPr lang="en-US">
                <a:cs typeface="Calibri"/>
              </a:rPr>
              <a:t>The "MDT" model in NI</a:t>
            </a:r>
            <a:endParaRPr lang="en-US"/>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r>
              <a:rPr lang="en-GB" sz="2800">
                <a:cs typeface="Calibri" panose="020F0502020204030204"/>
              </a:rPr>
              <a:t>Patients may be seen by other healthcare professionals at first contact e.g. physiotherapists, social workers </a:t>
            </a:r>
            <a:endParaRPr lang="en-GB" dirty="0">
              <a:cs typeface="Calibri" panose="020F0502020204030204"/>
            </a:endParaRPr>
          </a:p>
          <a:p>
            <a:r>
              <a:rPr lang="en-GB" sz="2800">
                <a:cs typeface="Calibri"/>
              </a:rPr>
              <a:t>Idea is GPs' time will therefore be used more effectively </a:t>
            </a:r>
            <a:endParaRPr lang="en-GB" sz="2800" dirty="0">
              <a:cs typeface="Calibri"/>
            </a:endParaRPr>
          </a:p>
          <a:p>
            <a:r>
              <a:rPr lang="en-GB" sz="2800">
                <a:cs typeface="Calibri"/>
              </a:rPr>
              <a:t>Increased focus on prevention and early intervention reducing the need for onward referral </a:t>
            </a:r>
            <a:endParaRPr lang="en-GB" sz="2800" dirty="0">
              <a:cs typeface="Calibri"/>
            </a:endParaRPr>
          </a:p>
          <a:p>
            <a:pPr marL="0" indent="0">
              <a:buNone/>
            </a:pPr>
            <a:endParaRPr lang="en-US" dirty="0">
              <a:cs typeface="Calibri"/>
            </a:endParaRPr>
          </a:p>
        </p:txBody>
      </p:sp>
    </p:spTree>
    <p:extLst>
      <p:ext uri="{BB962C8B-B14F-4D97-AF65-F5344CB8AC3E}">
        <p14:creationId xmlns:p14="http://schemas.microsoft.com/office/powerpoint/2010/main" val="19011676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r>
              <a:rPr lang="en-GB" dirty="0"/>
              <a:t>Role out of the MDT</a:t>
            </a:r>
          </a:p>
        </p:txBody>
      </p:sp>
      <p:sp>
        <p:nvSpPr>
          <p:cNvPr id="3" name="Text Placeholder 2"/>
          <p:cNvSpPr>
            <a:spLocks noGrp="1"/>
          </p:cNvSpPr>
          <p:nvPr>
            <p:ph type="body" sz="quarter" idx="13"/>
          </p:nvPr>
        </p:nvSpPr>
        <p:spPr>
          <a:xfrm>
            <a:off x="548640" y="3281409"/>
            <a:ext cx="8053100" cy="3206750"/>
          </a:xfrm>
        </p:spPr>
        <p:txBody>
          <a:bodyPr vert="horz" lIns="91440" tIns="45720" rIns="91440" bIns="45720" rtlCol="0" anchor="t">
            <a:normAutofit/>
          </a:bodyPr>
          <a:lstStyle/>
          <a:p>
            <a:r>
              <a:rPr lang="en-US" sz="2000">
                <a:latin typeface="Calibri"/>
                <a:cs typeface="Calibri"/>
              </a:rPr>
              <a:t>What are the advantages for patients? </a:t>
            </a:r>
            <a:endParaRPr lang="en-US" sz="2000" dirty="0">
              <a:latin typeface="Calibri"/>
              <a:cs typeface="Calibri"/>
            </a:endParaRPr>
          </a:p>
          <a:p>
            <a:r>
              <a:rPr lang="en-US" sz="2000" b="0" i="0">
                <a:effectLst/>
                <a:latin typeface="Calibri"/>
                <a:cs typeface="Calibri"/>
              </a:rPr>
              <a:t>Can the students anticipate any barriers to rolling out this model fully?</a:t>
            </a:r>
            <a:r>
              <a:rPr lang="en-US" sz="2000">
                <a:latin typeface="Calibri"/>
                <a:cs typeface="Calibri"/>
              </a:rPr>
              <a:t> </a:t>
            </a:r>
            <a:endParaRPr lang="en-US" sz="2000" b="0" i="0">
              <a:effectLst/>
              <a:cs typeface="Calibri"/>
            </a:endParaRPr>
          </a:p>
        </p:txBody>
      </p:sp>
    </p:spTree>
    <p:extLst>
      <p:ext uri="{BB962C8B-B14F-4D97-AF65-F5344CB8AC3E}">
        <p14:creationId xmlns:p14="http://schemas.microsoft.com/office/powerpoint/2010/main" val="2861254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p:txBody>
          <a:bodyPr/>
          <a:lstStyle/>
          <a:p>
            <a:r>
              <a:rPr lang="en-GB" dirty="0"/>
              <a:t>Aim</a:t>
            </a:r>
          </a:p>
        </p:txBody>
      </p:sp>
      <p:sp>
        <p:nvSpPr>
          <p:cNvPr id="3" name="Text Placeholder 2"/>
          <p:cNvSpPr>
            <a:spLocks noGrp="1"/>
          </p:cNvSpPr>
          <p:nvPr>
            <p:ph type="body" sz="quarter" idx="13"/>
          </p:nvPr>
        </p:nvSpPr>
        <p:spPr>
          <a:xfrm>
            <a:off x="548640" y="2453720"/>
            <a:ext cx="6851904" cy="4034439"/>
          </a:xfrm>
        </p:spPr>
        <p:txBody>
          <a:bodyPr vert="horz" lIns="91440" tIns="45720" rIns="91440" bIns="45720" rtlCol="0" anchor="t">
            <a:normAutofit/>
          </a:bodyPr>
          <a:lstStyle/>
          <a:p>
            <a:pPr marL="0" indent="0">
              <a:buNone/>
            </a:pPr>
            <a:r>
              <a:rPr lang="en-US" sz="3200" b="0" i="0">
                <a:effectLst/>
                <a:latin typeface="Calibri"/>
                <a:cs typeface="Calibri"/>
              </a:rPr>
              <a:t>To introduce students to the </a:t>
            </a:r>
            <a:r>
              <a:rPr lang="en-US" sz="3200">
                <a:latin typeface="Calibri"/>
                <a:cs typeface="Calibri"/>
              </a:rPr>
              <a:t>multi-disciplinary team in Primary Care </a:t>
            </a:r>
            <a:r>
              <a:rPr lang="en-US" sz="3200" b="0" i="0">
                <a:effectLst/>
                <a:latin typeface="Calibri"/>
                <a:cs typeface="Calibri"/>
              </a:rPr>
              <a:t>and consider </a:t>
            </a:r>
            <a:r>
              <a:rPr lang="en-US" sz="3200">
                <a:latin typeface="Calibri"/>
                <a:cs typeface="Calibri"/>
              </a:rPr>
              <a:t>how they meet patients’ needs </a:t>
            </a:r>
            <a:r>
              <a:rPr lang="en-US" sz="3200" b="0" i="0">
                <a:effectLst/>
                <a:latin typeface="Calibri"/>
                <a:cs typeface="Calibri"/>
              </a:rPr>
              <a:t> </a:t>
            </a:r>
          </a:p>
        </p:txBody>
      </p:sp>
    </p:spTree>
    <p:extLst>
      <p:ext uri="{BB962C8B-B14F-4D97-AF65-F5344CB8AC3E}">
        <p14:creationId xmlns:p14="http://schemas.microsoft.com/office/powerpoint/2010/main" val="4281137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548640" y="1609154"/>
            <a:ext cx="8961120" cy="1402269"/>
          </a:xfrm>
        </p:spPr>
        <p:txBody>
          <a:bodyPr>
            <a:normAutofit/>
          </a:bodyPr>
          <a:lstStyle/>
          <a:p>
            <a:r>
              <a:rPr lang="en-GB" dirty="0"/>
              <a:t>Aim of session </a:t>
            </a:r>
          </a:p>
        </p:txBody>
      </p:sp>
      <p:sp>
        <p:nvSpPr>
          <p:cNvPr id="3" name="Text Placeholder 2"/>
          <p:cNvSpPr>
            <a:spLocks noGrp="1"/>
          </p:cNvSpPr>
          <p:nvPr>
            <p:ph type="body" sz="quarter" idx="13"/>
          </p:nvPr>
        </p:nvSpPr>
        <p:spPr/>
        <p:txBody>
          <a:bodyPr vert="horz" lIns="91440" tIns="45720" rIns="91440" bIns="45720" rtlCol="0" anchor="t">
            <a:normAutofit/>
          </a:bodyPr>
          <a:lstStyle/>
          <a:p>
            <a:pPr marL="0" indent="0" algn="l" rtl="0" fontAlgn="base">
              <a:buNone/>
            </a:pPr>
            <a:endParaRPr lang="en-US" sz="2400" b="0" i="0" dirty="0">
              <a:effectLst/>
            </a:endParaRPr>
          </a:p>
          <a:p>
            <a:endParaRPr lang="en-GB" dirty="0"/>
          </a:p>
        </p:txBody>
      </p:sp>
      <p:sp>
        <p:nvSpPr>
          <p:cNvPr id="4" name="TextBox 3">
            <a:extLst>
              <a:ext uri="{FF2B5EF4-FFF2-40B4-BE49-F238E27FC236}">
                <a16:creationId xmlns:a16="http://schemas.microsoft.com/office/drawing/2014/main" id="{BE7F31AA-6843-464D-BD19-50986A7B15B2}"/>
              </a:ext>
            </a:extLst>
          </p:cNvPr>
          <p:cNvSpPr txBox="1"/>
          <p:nvPr/>
        </p:nvSpPr>
        <p:spPr>
          <a:xfrm>
            <a:off x="664780" y="2648607"/>
            <a:ext cx="8405648" cy="184665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ea typeface="+mn-lt"/>
                <a:cs typeface="+mn-lt"/>
              </a:rPr>
              <a:t>To introduce students to the multidisciplinary </a:t>
            </a:r>
            <a:r>
              <a:rPr lang="en-US" sz="3200" dirty="0">
                <a:ea typeface="+mn-lt"/>
                <a:cs typeface="+mn-lt"/>
              </a:rPr>
              <a:t>team in Primary Care and consider how they meet patients’ needs </a:t>
            </a:r>
          </a:p>
          <a:p>
            <a:pPr algn="l"/>
            <a:endParaRPr lang="en-US" dirty="0">
              <a:cs typeface="Calibri"/>
            </a:endParaRPr>
          </a:p>
        </p:txBody>
      </p:sp>
    </p:spTree>
    <p:extLst>
      <p:ext uri="{BB962C8B-B14F-4D97-AF65-F5344CB8AC3E}">
        <p14:creationId xmlns:p14="http://schemas.microsoft.com/office/powerpoint/2010/main" val="805159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p:txBody>
          <a:bodyPr vert="horz" lIns="91440" tIns="45720" rIns="91440" bIns="45720" rtlCol="0" anchor="t">
            <a:normAutofit lnSpcReduction="10000"/>
          </a:bodyPr>
          <a:lstStyle/>
          <a:p>
            <a:r>
              <a:rPr lang="en-US">
                <a:cs typeface="Calibri"/>
              </a:rPr>
              <a:t>Background of </a:t>
            </a:r>
            <a:r>
              <a:rPr lang="en-US" dirty="0">
                <a:cs typeface="Calibri"/>
              </a:rPr>
              <a:t>Multidisciplinary teams </a:t>
            </a:r>
            <a:endParaRPr lang="en-US" dirty="0"/>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endParaRPr lang="en-US" dirty="0">
              <a:cs typeface="Calibri"/>
            </a:endParaRPr>
          </a:p>
          <a:p>
            <a:endParaRPr lang="en-US" dirty="0">
              <a:cs typeface="Calibri"/>
            </a:endParaRPr>
          </a:p>
        </p:txBody>
      </p:sp>
      <p:sp>
        <p:nvSpPr>
          <p:cNvPr id="4" name="TextBox 3">
            <a:extLst>
              <a:ext uri="{FF2B5EF4-FFF2-40B4-BE49-F238E27FC236}">
                <a16:creationId xmlns:a16="http://schemas.microsoft.com/office/drawing/2014/main" id="{7872C878-B0D8-4A8A-B6BB-960D262982B9}"/>
              </a:ext>
            </a:extLst>
          </p:cNvPr>
          <p:cNvSpPr txBox="1"/>
          <p:nvPr/>
        </p:nvSpPr>
        <p:spPr>
          <a:xfrm>
            <a:off x="651641" y="3055882"/>
            <a:ext cx="8313682"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3200">
                <a:cs typeface="Calibri"/>
              </a:rPr>
              <a:t>Not a new concept</a:t>
            </a:r>
          </a:p>
          <a:p>
            <a:pPr marL="285750" indent="-285750">
              <a:buFont typeface="Arial"/>
              <a:buChar char="•"/>
            </a:pPr>
            <a:r>
              <a:rPr lang="en-US" sz="3200">
                <a:cs typeface="Calibri"/>
              </a:rPr>
              <a:t>Increased blurring of roles </a:t>
            </a:r>
            <a:endParaRPr lang="en-US" sz="3200" dirty="0">
              <a:cs typeface="Calibri"/>
            </a:endParaRPr>
          </a:p>
          <a:p>
            <a:pPr marL="285750" indent="-285750">
              <a:buFont typeface="Arial"/>
              <a:buChar char="•"/>
            </a:pPr>
            <a:r>
              <a:rPr lang="en-US" sz="3200">
                <a:cs typeface="Calibri"/>
              </a:rPr>
              <a:t>Not confined to physical space e.g. the GP practice  </a:t>
            </a:r>
            <a:endParaRPr lang="en-US" sz="3200" dirty="0">
              <a:cs typeface="Calibri"/>
            </a:endParaRPr>
          </a:p>
          <a:p>
            <a:pPr marL="285750" indent="-285750">
              <a:buFont typeface="Arial"/>
              <a:buChar char="•"/>
            </a:pPr>
            <a:endParaRPr lang="en-US" sz="3200" dirty="0">
              <a:cs typeface="Calibri"/>
            </a:endParaRPr>
          </a:p>
        </p:txBody>
      </p:sp>
    </p:spTree>
    <p:extLst>
      <p:ext uri="{BB962C8B-B14F-4D97-AF65-F5344CB8AC3E}">
        <p14:creationId xmlns:p14="http://schemas.microsoft.com/office/powerpoint/2010/main" val="1782498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p:txBody>
          <a:bodyPr vert="horz" lIns="91440" tIns="45720" rIns="91440" bIns="45720" rtlCol="0" anchor="t">
            <a:normAutofit lnSpcReduction="10000"/>
          </a:bodyPr>
          <a:lstStyle/>
          <a:p>
            <a:r>
              <a:rPr lang="en-US" dirty="0">
                <a:cs typeface="Calibri"/>
              </a:rPr>
              <a:t>Where do Primary Care </a:t>
            </a:r>
            <a:r>
              <a:rPr lang="en-US">
                <a:cs typeface="Calibri"/>
              </a:rPr>
              <a:t>teams work? </a:t>
            </a:r>
            <a:endParaRPr lang="en-US" dirty="0"/>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pPr marL="0" indent="0">
              <a:buNone/>
            </a:pPr>
            <a:endParaRPr lang="en-US" dirty="0">
              <a:cs typeface="Calibri"/>
            </a:endParaRPr>
          </a:p>
          <a:p>
            <a:endParaRPr lang="en-US" dirty="0">
              <a:cs typeface="Calibri"/>
            </a:endParaRPr>
          </a:p>
        </p:txBody>
      </p:sp>
    </p:spTree>
    <p:extLst>
      <p:ext uri="{BB962C8B-B14F-4D97-AF65-F5344CB8AC3E}">
        <p14:creationId xmlns:p14="http://schemas.microsoft.com/office/powerpoint/2010/main" val="1788825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p:txBody>
          <a:bodyPr vert="horz" lIns="91440" tIns="45720" rIns="91440" bIns="45720" rtlCol="0" anchor="t">
            <a:normAutofit lnSpcReduction="10000"/>
          </a:bodyPr>
          <a:lstStyle/>
          <a:p>
            <a:r>
              <a:rPr lang="en-US" dirty="0">
                <a:ea typeface="+mn-lt"/>
                <a:cs typeface="+mn-lt"/>
              </a:rPr>
              <a:t>Where do Primary Care </a:t>
            </a:r>
            <a:r>
              <a:rPr lang="en-US">
                <a:ea typeface="+mn-lt"/>
                <a:cs typeface="+mn-lt"/>
              </a:rPr>
              <a:t>teams work?</a:t>
            </a:r>
            <a:endParaRPr lang="en-US"/>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pPr marL="0" indent="0">
              <a:buNone/>
            </a:pPr>
            <a:endParaRPr lang="en-US" dirty="0">
              <a:cs typeface="Calibri"/>
            </a:endParaRPr>
          </a:p>
          <a:p>
            <a:endParaRPr lang="en-US" dirty="0">
              <a:cs typeface="Calibri"/>
            </a:endParaRPr>
          </a:p>
        </p:txBody>
      </p:sp>
    </p:spTree>
    <p:extLst>
      <p:ext uri="{BB962C8B-B14F-4D97-AF65-F5344CB8AC3E}">
        <p14:creationId xmlns:p14="http://schemas.microsoft.com/office/powerpoint/2010/main" val="1611961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p:txBody>
          <a:bodyPr vert="horz" lIns="91440" tIns="45720" rIns="91440" bIns="45720" rtlCol="0" anchor="t">
            <a:normAutofit/>
          </a:bodyPr>
          <a:lstStyle/>
          <a:p>
            <a:r>
              <a:rPr lang="en-US" dirty="0">
                <a:cs typeface="Calibri"/>
              </a:rPr>
              <a:t>Brainstorming the MDT</a:t>
            </a:r>
            <a:endParaRPr lang="en-US" dirty="0"/>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pPr marL="0" indent="0">
              <a:buNone/>
            </a:pPr>
            <a:endParaRPr lang="en-US" dirty="0">
              <a:cs typeface="Calibri"/>
            </a:endParaRPr>
          </a:p>
          <a:p>
            <a:endParaRPr lang="en-US" dirty="0">
              <a:cs typeface="Calibri"/>
            </a:endParaRPr>
          </a:p>
        </p:txBody>
      </p:sp>
    </p:spTree>
    <p:extLst>
      <p:ext uri="{BB962C8B-B14F-4D97-AF65-F5344CB8AC3E}">
        <p14:creationId xmlns:p14="http://schemas.microsoft.com/office/powerpoint/2010/main" val="2539316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p:txBody>
          <a:bodyPr vert="horz" lIns="91440" tIns="45720" rIns="91440" bIns="45720" rtlCol="0" anchor="t">
            <a:normAutofit/>
          </a:bodyPr>
          <a:lstStyle/>
          <a:p>
            <a:r>
              <a:rPr lang="en-US">
                <a:cs typeface="Calibri"/>
              </a:rPr>
              <a:t>Clinical (in the practice)</a:t>
            </a:r>
            <a:endParaRPr lang="en-US" dirty="0"/>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325294" y="2309202"/>
            <a:ext cx="9762680" cy="4362887"/>
          </a:xfrm>
        </p:spPr>
        <p:txBody>
          <a:bodyPr vert="horz" lIns="91440" tIns="45720" rIns="91440" bIns="45720" rtlCol="0" anchor="t">
            <a:normAutofit fontScale="92500" lnSpcReduction="10000"/>
          </a:bodyPr>
          <a:lstStyle/>
          <a:p>
            <a:r>
              <a:rPr lang="en-US" sz="2800">
                <a:cs typeface="Calibri"/>
              </a:rPr>
              <a:t>General Practitioners (Principals, salaried, locum, trainees)</a:t>
            </a:r>
            <a:endParaRPr lang="en-US" dirty="0">
              <a:cs typeface="Calibri"/>
            </a:endParaRPr>
          </a:p>
          <a:p>
            <a:r>
              <a:rPr lang="en-US" sz="2800">
                <a:cs typeface="Calibri"/>
              </a:rPr>
              <a:t>Nurses (Nurse Practitioners, Practice Nurses, Treatment room Nurses)</a:t>
            </a:r>
            <a:endParaRPr lang="en-US" sz="2800" dirty="0">
              <a:cs typeface="Calibri"/>
            </a:endParaRPr>
          </a:p>
          <a:p>
            <a:r>
              <a:rPr lang="en-US" sz="2800">
                <a:cs typeface="Calibri"/>
              </a:rPr>
              <a:t>Health care assistants </a:t>
            </a:r>
            <a:endParaRPr lang="en-US" sz="2800" dirty="0">
              <a:cs typeface="Calibri"/>
            </a:endParaRPr>
          </a:p>
          <a:p>
            <a:r>
              <a:rPr lang="en-US" sz="2800">
                <a:cs typeface="Calibri"/>
              </a:rPr>
              <a:t>Pharmacists</a:t>
            </a:r>
            <a:endParaRPr lang="en-US" sz="2800" dirty="0">
              <a:cs typeface="Calibri"/>
            </a:endParaRPr>
          </a:p>
          <a:p>
            <a:r>
              <a:rPr lang="en-US" sz="2800">
                <a:cs typeface="Calibri"/>
              </a:rPr>
              <a:t>CBT therapists</a:t>
            </a:r>
            <a:endParaRPr lang="en-US" sz="2800" dirty="0">
              <a:cs typeface="Calibri"/>
            </a:endParaRPr>
          </a:p>
          <a:p>
            <a:r>
              <a:rPr lang="en-US" sz="2800">
                <a:cs typeface="Calibri"/>
              </a:rPr>
              <a:t>Physiotherapists</a:t>
            </a:r>
            <a:endParaRPr lang="en-US" sz="2800" dirty="0">
              <a:cs typeface="Calibri"/>
            </a:endParaRPr>
          </a:p>
          <a:p>
            <a:r>
              <a:rPr lang="en-US" sz="2800">
                <a:cs typeface="Calibri"/>
              </a:rPr>
              <a:t>Social workers </a:t>
            </a:r>
            <a:endParaRPr lang="en-US" sz="2800" dirty="0">
              <a:cs typeface="Calibri"/>
            </a:endParaRPr>
          </a:p>
          <a:p>
            <a:r>
              <a:rPr lang="en-US" sz="2800">
                <a:cs typeface="Calibri"/>
              </a:rPr>
              <a:t>?Medical students </a:t>
            </a:r>
            <a:endParaRPr lang="en-US" sz="2800" dirty="0">
              <a:cs typeface="Calibri"/>
            </a:endParaRPr>
          </a:p>
          <a:p>
            <a:endParaRPr lang="en-US" sz="2800" dirty="0">
              <a:cs typeface="Calibri"/>
            </a:endParaRPr>
          </a:p>
          <a:p>
            <a:endParaRPr lang="en-US" dirty="0">
              <a:cs typeface="Calibri"/>
            </a:endParaRPr>
          </a:p>
        </p:txBody>
      </p:sp>
    </p:spTree>
    <p:extLst>
      <p:ext uri="{BB962C8B-B14F-4D97-AF65-F5344CB8AC3E}">
        <p14:creationId xmlns:p14="http://schemas.microsoft.com/office/powerpoint/2010/main" val="2796536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p:txBody>
          <a:bodyPr vert="horz" lIns="91440" tIns="45720" rIns="91440" bIns="45720" rtlCol="0" anchor="t">
            <a:normAutofit/>
          </a:bodyPr>
          <a:lstStyle/>
          <a:p>
            <a:r>
              <a:rPr lang="en-US">
                <a:cs typeface="Calibri"/>
              </a:rPr>
              <a:t>Admin/Managerial staff </a:t>
            </a:r>
            <a:endParaRPr lang="en-US" dirty="0"/>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r>
              <a:rPr lang="en-US" sz="2800">
                <a:cs typeface="Calibri"/>
              </a:rPr>
              <a:t>Managers – Practice, Business etc</a:t>
            </a:r>
            <a:endParaRPr lang="en-US" dirty="0">
              <a:cs typeface="Calibri"/>
            </a:endParaRPr>
          </a:p>
          <a:p>
            <a:r>
              <a:rPr lang="en-US" sz="2800">
                <a:cs typeface="Calibri"/>
              </a:rPr>
              <a:t>Admin staff </a:t>
            </a:r>
            <a:endParaRPr lang="en-US" sz="2800" dirty="0">
              <a:cs typeface="Calibri"/>
            </a:endParaRPr>
          </a:p>
          <a:p>
            <a:endParaRPr lang="en-US" dirty="0">
              <a:cs typeface="Calibri"/>
            </a:endParaRPr>
          </a:p>
        </p:txBody>
      </p:sp>
    </p:spTree>
    <p:extLst>
      <p:ext uri="{BB962C8B-B14F-4D97-AF65-F5344CB8AC3E}">
        <p14:creationId xmlns:p14="http://schemas.microsoft.com/office/powerpoint/2010/main" val="700161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A044373-EE7C-4674-BA52-8F779BCC3A08}"/>
              </a:ext>
            </a:extLst>
          </p:cNvPr>
          <p:cNvSpPr>
            <a:spLocks noGrp="1"/>
          </p:cNvSpPr>
          <p:nvPr>
            <p:ph type="body" sz="quarter" idx="12"/>
          </p:nvPr>
        </p:nvSpPr>
        <p:spPr>
          <a:xfrm>
            <a:off x="548640" y="1609154"/>
            <a:ext cx="8848869" cy="1402269"/>
          </a:xfrm>
        </p:spPr>
        <p:txBody>
          <a:bodyPr vert="horz" lIns="91440" tIns="45720" rIns="91440" bIns="45720" rtlCol="0" anchor="t">
            <a:normAutofit/>
          </a:bodyPr>
          <a:lstStyle/>
          <a:p>
            <a:r>
              <a:rPr lang="en-US">
                <a:cs typeface="Calibri"/>
              </a:rPr>
              <a:t>The wider community team</a:t>
            </a:r>
            <a:endParaRPr lang="en-US" dirty="0"/>
          </a:p>
        </p:txBody>
      </p:sp>
      <p:sp>
        <p:nvSpPr>
          <p:cNvPr id="3" name="Text Placeholder 2">
            <a:extLst>
              <a:ext uri="{FF2B5EF4-FFF2-40B4-BE49-F238E27FC236}">
                <a16:creationId xmlns:a16="http://schemas.microsoft.com/office/drawing/2014/main" id="{CB7B0EC9-F79C-4B22-93C8-5990C9DAC058}"/>
              </a:ext>
            </a:extLst>
          </p:cNvPr>
          <p:cNvSpPr>
            <a:spLocks noGrp="1"/>
          </p:cNvSpPr>
          <p:nvPr>
            <p:ph type="body" sz="quarter" idx="13"/>
          </p:nvPr>
        </p:nvSpPr>
        <p:spPr>
          <a:xfrm>
            <a:off x="548639" y="3281409"/>
            <a:ext cx="8882439" cy="3206750"/>
          </a:xfrm>
        </p:spPr>
        <p:txBody>
          <a:bodyPr vert="horz" lIns="91440" tIns="45720" rIns="91440" bIns="45720" rtlCol="0" anchor="t">
            <a:normAutofit/>
          </a:bodyPr>
          <a:lstStyle/>
          <a:p>
            <a:pPr marL="0" indent="0">
              <a:buNone/>
            </a:pPr>
            <a:endParaRPr lang="en-US" sz="2800" dirty="0">
              <a:cs typeface="Calibri"/>
            </a:endParaRPr>
          </a:p>
          <a:p>
            <a:pPr marL="0" indent="0">
              <a:buNone/>
            </a:pPr>
            <a:endParaRPr lang="en-US" sz="2800" dirty="0">
              <a:cs typeface="Calibri"/>
            </a:endParaRPr>
          </a:p>
        </p:txBody>
      </p:sp>
      <p:sp>
        <p:nvSpPr>
          <p:cNvPr id="4" name="TextBox 3">
            <a:extLst>
              <a:ext uri="{FF2B5EF4-FFF2-40B4-BE49-F238E27FC236}">
                <a16:creationId xmlns:a16="http://schemas.microsoft.com/office/drawing/2014/main" id="{A16C7CCD-7AFC-4077-B473-523866B8A45A}"/>
              </a:ext>
            </a:extLst>
          </p:cNvPr>
          <p:cNvSpPr txBox="1"/>
          <p:nvPr/>
        </p:nvSpPr>
        <p:spPr>
          <a:xfrm>
            <a:off x="546538" y="2648607"/>
            <a:ext cx="8852337" cy="421653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a:t>District Nurses</a:t>
            </a:r>
            <a:endParaRPr lang="en-US" sz="2400">
              <a:cs typeface="Calibri"/>
            </a:endParaRPr>
          </a:p>
          <a:p>
            <a:pPr marL="285750" indent="-285750">
              <a:buFont typeface="Arial"/>
              <a:buChar char="•"/>
            </a:pPr>
            <a:r>
              <a:rPr lang="en-US" sz="2400">
                <a:cs typeface="Calibri"/>
              </a:rPr>
              <a:t>Health visitor</a:t>
            </a:r>
          </a:p>
          <a:p>
            <a:pPr marL="285750" indent="-285750">
              <a:buFont typeface="Arial"/>
              <a:buChar char="•"/>
            </a:pPr>
            <a:r>
              <a:rPr lang="en-US" sz="2400">
                <a:cs typeface="Calibri"/>
              </a:rPr>
              <a:t>Midwife </a:t>
            </a:r>
          </a:p>
          <a:p>
            <a:pPr marL="285750" indent="-285750">
              <a:buFont typeface="Arial"/>
              <a:buChar char="•"/>
            </a:pPr>
            <a:r>
              <a:rPr lang="en-US" sz="2400">
                <a:cs typeface="Calibri"/>
              </a:rPr>
              <a:t>Dentists</a:t>
            </a:r>
          </a:p>
          <a:p>
            <a:pPr marL="285750" indent="-285750">
              <a:buFont typeface="Arial"/>
              <a:buChar char="•"/>
            </a:pPr>
            <a:r>
              <a:rPr lang="en-US" sz="2400">
                <a:cs typeface="Calibri"/>
              </a:rPr>
              <a:t>Community pharmacists</a:t>
            </a:r>
          </a:p>
          <a:p>
            <a:pPr marL="285750" indent="-285750">
              <a:buFont typeface="Arial"/>
              <a:buChar char="•"/>
            </a:pPr>
            <a:r>
              <a:rPr lang="en-US" sz="2400">
                <a:cs typeface="Calibri"/>
              </a:rPr>
              <a:t>Community OTs, physios, SLT etc </a:t>
            </a:r>
          </a:p>
          <a:p>
            <a:pPr marL="285750" indent="-285750">
              <a:buFont typeface="Arial"/>
              <a:buChar char="•"/>
            </a:pPr>
            <a:r>
              <a:rPr lang="en-US" sz="2400">
                <a:cs typeface="Calibri"/>
              </a:rPr>
              <a:t>Social workers, approved social workers </a:t>
            </a:r>
          </a:p>
          <a:p>
            <a:pPr marL="285750" indent="-285750">
              <a:buFont typeface="Arial"/>
              <a:buChar char="•"/>
            </a:pPr>
            <a:r>
              <a:rPr lang="en-US" sz="2400">
                <a:cs typeface="Calibri"/>
              </a:rPr>
              <a:t>Opticians </a:t>
            </a:r>
          </a:p>
          <a:p>
            <a:pPr marL="285750" indent="-285750">
              <a:buFont typeface="Arial"/>
              <a:buChar char="•"/>
            </a:pPr>
            <a:r>
              <a:rPr lang="en-US" sz="2400">
                <a:cs typeface="Calibri"/>
              </a:rPr>
              <a:t>CPNs </a:t>
            </a:r>
          </a:p>
          <a:p>
            <a:pPr marL="285750" indent="-285750">
              <a:buFont typeface="Arial"/>
              <a:buChar char="•"/>
            </a:pPr>
            <a:r>
              <a:rPr lang="en-US" sz="2400">
                <a:cs typeface="Calibri"/>
              </a:rPr>
              <a:t>Hairdressers … </a:t>
            </a:r>
            <a:endParaRPr lang="en-US" sz="2800" dirty="0">
              <a:cs typeface="Calibri"/>
            </a:endParaRPr>
          </a:p>
          <a:p>
            <a:pPr marL="285750" indent="-285750">
              <a:buFont typeface="Arial"/>
              <a:buChar char="•"/>
            </a:pPr>
            <a:endParaRPr lang="en-US" sz="2800" dirty="0">
              <a:cs typeface="Calibri"/>
            </a:endParaRPr>
          </a:p>
        </p:txBody>
      </p:sp>
    </p:spTree>
    <p:extLst>
      <p:ext uri="{BB962C8B-B14F-4D97-AF65-F5344CB8AC3E}">
        <p14:creationId xmlns:p14="http://schemas.microsoft.com/office/powerpoint/2010/main" val="8269261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06406AF6E899A443B088CBB235517035" ma:contentTypeVersion="7" ma:contentTypeDescription="Create a new document." ma:contentTypeScope="" ma:versionID="2ce0f771d528fa05554464b970e87e15">
  <xsd:schema xmlns:xsd="http://www.w3.org/2001/XMLSchema" xmlns:xs="http://www.w3.org/2001/XMLSchema" xmlns:p="http://schemas.microsoft.com/office/2006/metadata/properties" xmlns:ns3="4a7669a9-a011-4939-9a62-ac1a8914829f" targetNamespace="http://schemas.microsoft.com/office/2006/metadata/properties" ma:root="true" ma:fieldsID="2ebeb99e30d1ad76f77b59c0c7219448" ns3:_="">
    <xsd:import namespace="4a7669a9-a011-4939-9a62-ac1a8914829f"/>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a7669a9-a011-4939-9a62-ac1a8914829f"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description=""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5C51D60-BE29-4BF7-8376-26EFABB8CC8F}">
  <ds:schemaRefs>
    <ds:schemaRef ds:uri="4a7669a9-a011-4939-9a62-ac1a8914829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CB05A2F-B418-448F-9CEB-BFDD70225C8F}">
  <ds:schemaRefs>
    <ds:schemaRef ds:uri="4a7669a9-a011-4939-9a62-ac1a8914829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8FA3335-B5CF-4AC9-8E90-E2ACA40A1E9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412</TotalTime>
  <Words>282</Words>
  <Application>Microsoft Office PowerPoint</Application>
  <PresentationFormat>Widescreen</PresentationFormat>
  <Paragraphs>29</Paragraphs>
  <Slides>16</Slides>
  <Notes>12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Grainne Kearney</dc:creator>
  <cp:lastModifiedBy>Peter Quinn</cp:lastModifiedBy>
  <cp:revision>578</cp:revision>
  <dcterms:created xsi:type="dcterms:W3CDTF">2019-09-18T16:59:36Z</dcterms:created>
  <dcterms:modified xsi:type="dcterms:W3CDTF">2020-09-11T14:17:22Z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0x01010006406AF6E899A443B088CBB235517035</vt:lpwstr>
  </property>
</Properties>
</file>