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4"/>
  </p:handoutMasterIdLst>
  <p:sldIdLst>
    <p:sldId id="256" r:id="rId3"/>
    <p:sldId id="359" r:id="rId5"/>
    <p:sldId id="300" r:id="rId6"/>
    <p:sldId id="340" r:id="rId7"/>
    <p:sldId id="345" r:id="rId8"/>
    <p:sldId id="324" r:id="rId9"/>
    <p:sldId id="301" r:id="rId10"/>
    <p:sldId id="332" r:id="rId11"/>
    <p:sldId id="325" r:id="rId12"/>
    <p:sldId id="351" r:id="rId13"/>
    <p:sldId id="346" r:id="rId14"/>
    <p:sldId id="353" r:id="rId15"/>
    <p:sldId id="352" r:id="rId16"/>
    <p:sldId id="302" r:id="rId17"/>
    <p:sldId id="355" r:id="rId18"/>
    <p:sldId id="327" r:id="rId19"/>
    <p:sldId id="305" r:id="rId20"/>
    <p:sldId id="304" r:id="rId21"/>
    <p:sldId id="306" r:id="rId22"/>
    <p:sldId id="326" r:id="rId23"/>
    <p:sldId id="307" r:id="rId24"/>
    <p:sldId id="308" r:id="rId25"/>
    <p:sldId id="328" r:id="rId26"/>
    <p:sldId id="329" r:id="rId27"/>
    <p:sldId id="330" r:id="rId28"/>
    <p:sldId id="347" r:id="rId29"/>
    <p:sldId id="356" r:id="rId30"/>
    <p:sldId id="310" r:id="rId31"/>
    <p:sldId id="331" r:id="rId32"/>
    <p:sldId id="320" r:id="rId33"/>
    <p:sldId id="319" r:id="rId34"/>
    <p:sldId id="333" r:id="rId35"/>
    <p:sldId id="337" r:id="rId36"/>
    <p:sldId id="335" r:id="rId37"/>
    <p:sldId id="334" r:id="rId38"/>
    <p:sldId id="348" r:id="rId39"/>
    <p:sldId id="357" r:id="rId40"/>
    <p:sldId id="311" r:id="rId41"/>
    <p:sldId id="339" r:id="rId42"/>
    <p:sldId id="343" r:id="rId43"/>
    <p:sldId id="317" r:id="rId44"/>
    <p:sldId id="349" r:id="rId45"/>
    <p:sldId id="358" r:id="rId46"/>
    <p:sldId id="342" r:id="rId47"/>
    <p:sldId id="312" r:id="rId48"/>
    <p:sldId id="341" r:id="rId49"/>
    <p:sldId id="344" r:id="rId50"/>
    <p:sldId id="338" r:id="rId51"/>
    <p:sldId id="350" r:id="rId52"/>
    <p:sldId id="290" r:id="rId53"/>
  </p:sldIdLst>
  <p:sldSz cx="9144000" cy="6858000" type="screen4x3"/>
  <p:notesSz cx="6858000" cy="1771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26" autoAdjust="0"/>
  </p:normalViewPr>
  <p:slideViewPr>
    <p:cSldViewPr snapToGrid="0">
      <p:cViewPr varScale="1">
        <p:scale>
          <a:sx n="66" d="100"/>
          <a:sy n="66" d="100"/>
        </p:scale>
        <p:origin x="19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A02B1-BDDC-46C0-8EE9-8E956C2E80E5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0370-60C3-42B0-90F5-8ECCF6C0F750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D77246-7165-4981-9395-931A61063FC2}" type="datetimeFigureOut">
              <a:rPr lang="en-GB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8BC156-4F88-4D55-A56D-C5A44F33F6F5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Nigel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i="1" dirty="0">
                <a:cs typeface="+mn-lt"/>
              </a:rPr>
            </a:br>
            <a:endParaRPr lang="en-GB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i="1" dirty="0">
                <a:cs typeface="+mn-lt"/>
              </a:rPr>
            </a:br>
            <a:endParaRPr lang="en-GB" i="1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BC156-4F88-4D55-A56D-C5A44F33F6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Family Attachment Scheme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B628-614B-47EC-BCBC-E37E05891C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4BE8-6036-4E35-9F4C-3A23C40BB19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60350"/>
            <a:ext cx="2108200" cy="5865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175375" cy="5865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FE7D-10C0-4478-AEF0-7A4A22E5E6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 showMasterSp="0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6407150" cy="7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125538"/>
            <a:ext cx="8435975" cy="5000625"/>
          </a:xfr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The Family Attachment Scheme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892E-D4D6-44DF-85B3-36941E7D64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87E9-E3C8-4F8F-962A-E359FD4521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38FA-CBE5-496E-A284-8A52C9DA5B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A1D9-7DBC-4674-ADE6-91589E54953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EBB0-C411-46DA-9C33-5DD0BE7113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3153-17FA-4950-AF00-60BAFC4DFE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4FDD-882B-43DE-B74D-1B0E79FF9F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14F0-2001-431C-A727-4E9C921E6C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2" imgW="1685925" imgH="4210050" progId="XaraX.Document">
                  <p:embed/>
                </p:oleObj>
              </mc:Choice>
              <mc:Fallback>
                <p:oleObj name="Document" r:id="rId2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3E06-2A1E-4F1E-9910-2521A9B756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vmlDrawing" Target="../drawings/vmlDrawing12.vml"/><Relationship Id="rId15" Type="http://schemas.openxmlformats.org/officeDocument/2006/relationships/image" Target="../media/image2.jpeg"/><Relationship Id="rId14" Type="http://schemas.openxmlformats.org/officeDocument/2006/relationships/image" Target="../media/image1.png"/><Relationship Id="rId13" Type="http://schemas.openxmlformats.org/officeDocument/2006/relationships/oleObject" Target="../embeddings/oleObject12.bin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60350"/>
            <a:ext cx="64071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4359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5225"/>
            <a:ext cx="3025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1">
                <a:solidFill>
                  <a:srgbClr val="FFCC9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E1BB760-ACB1-4D26-A270-D42687D39455}" type="slidenum">
              <a:rPr lang="en-US" altLang="en-US"/>
            </a:fld>
            <a:endParaRPr lang="en-US" altLang="en-US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 userDrawn="1"/>
        </p:nvGraphicFramePr>
        <p:xfrm>
          <a:off x="7458075" y="2362200"/>
          <a:ext cx="16859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13" imgW="1685925" imgH="4210050" progId="XaraX.Document">
                  <p:embed/>
                </p:oleObj>
              </mc:Choice>
              <mc:Fallback>
                <p:oleObj name="Document" r:id="rId13" imgW="1685925" imgH="4210050" progId="XaraX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40000" contrast="-2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362200"/>
                        <a:ext cx="16859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S:\CMedEdShare\_G E N E R A L\Logos\Logo 2017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0350"/>
            <a:ext cx="1885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mailto:gpadmin.@qub.ac.uk" TargetMode="External"/><Relationship Id="rId1" Type="http://schemas.openxmlformats.org/officeDocument/2006/relationships/hyperlink" Target="mailto:g.Kearney@qub.ac.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CC99"/>
                </a:solidFill>
              </a:rPr>
              <a:t>Introduction to Family Medicine</a:t>
            </a:r>
            <a:endParaRPr lang="en-US" altLang="en-US" sz="1400">
              <a:solidFill>
                <a:srgbClr val="FFCC99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Introduction to Family Medicine</a:t>
            </a:r>
            <a:endParaRPr lang="en-US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Tutors’ Meeting</a:t>
            </a:r>
            <a:endParaRPr lang="en-GB" altLang="en-US" dirty="0"/>
          </a:p>
          <a:p>
            <a:pPr eaLnBrk="1" hangingPunct="1"/>
            <a:r>
              <a:rPr lang="en-GB" altLang="en-US" dirty="0"/>
              <a:t>9th September 2020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 </a:t>
            </a:r>
            <a:endParaRPr lang="en-GB" altLang="en-US" dirty="0"/>
          </a:p>
        </p:txBody>
      </p:sp>
      <p:pic>
        <p:nvPicPr>
          <p:cNvPr id="5" name="Picture 4" descr="A picture containing shi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5" y="1247526"/>
            <a:ext cx="7048982" cy="48131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Year 1 dates 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        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          Tuesdays                    Thursdays</a:t>
            </a:r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Session 1                 6/10                            8/10</a:t>
            </a:r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Session 2                 10/11                           2/11</a:t>
            </a:r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Session 3                 24/11                           26/11</a:t>
            </a:r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Session 4             26/1 or 2/2                      28/1</a:t>
            </a:r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</a:rPr>
              <a:t>Session 5             2/3 or 9/3                         4/3  </a:t>
            </a:r>
            <a:endParaRPr lang="en-GB" sz="200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Year 2 dates 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800" dirty="0">
                <a:solidFill>
                  <a:srgbClr val="000000"/>
                </a:solidFill>
                <a:effectLst/>
                <a:latin typeface="+mj-lt"/>
              </a:rPr>
              <a:t>                              Tuesdays                         Thursdays</a:t>
            </a:r>
            <a:endParaRPr lang="en-GB" sz="1800" dirty="0">
              <a:solidFill>
                <a:srgbClr val="000000"/>
              </a:solidFill>
              <a:effectLst/>
              <a:latin typeface="+mj-lt"/>
            </a:endParaRPr>
          </a:p>
          <a:p>
            <a:pPr rtl="0"/>
            <a:r>
              <a:rPr lang="en-GB" sz="1800" dirty="0">
                <a:solidFill>
                  <a:srgbClr val="000000"/>
                </a:solidFill>
                <a:effectLst/>
                <a:latin typeface="+mj-lt"/>
              </a:rPr>
              <a:t>Session 1             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QUB intro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</a:rPr>
              <a:t>                          QUB intro</a:t>
            </a:r>
            <a:endParaRPr lang="en-GB" sz="1800" dirty="0">
              <a:solidFill>
                <a:srgbClr val="000000"/>
              </a:solidFill>
              <a:effectLst/>
              <a:latin typeface="+mj-lt"/>
            </a:endParaRPr>
          </a:p>
          <a:p>
            <a:pPr rtl="0"/>
            <a:r>
              <a:rPr lang="en-GB" sz="1800" dirty="0">
                <a:solidFill>
                  <a:srgbClr val="000000"/>
                </a:solidFill>
                <a:effectLst/>
                <a:latin typeface="+mj-lt"/>
              </a:rPr>
              <a:t>Session 2             20/10 or 3/11                   22/10 or 5/11</a:t>
            </a:r>
            <a:endParaRPr lang="en-GB" sz="1800" dirty="0">
              <a:solidFill>
                <a:srgbClr val="000000"/>
              </a:solidFill>
              <a:effectLst/>
              <a:latin typeface="+mj-lt"/>
            </a:endParaRPr>
          </a:p>
          <a:p>
            <a:pPr rtl="0"/>
            <a:r>
              <a:rPr lang="en-GB" sz="1800" dirty="0">
                <a:solidFill>
                  <a:srgbClr val="000000"/>
                </a:solidFill>
                <a:effectLst/>
                <a:latin typeface="+mj-lt"/>
              </a:rPr>
              <a:t>Session 3             1/12 or 8/12                      3/12 or 10/12</a:t>
            </a:r>
            <a:endParaRPr lang="en-GB" sz="1800" dirty="0">
              <a:solidFill>
                <a:srgbClr val="000000"/>
              </a:solidFill>
              <a:effectLst/>
              <a:latin typeface="+mj-lt"/>
            </a:endParaRPr>
          </a:p>
          <a:p>
            <a:pPr rtl="0"/>
            <a:r>
              <a:rPr lang="en-GB" sz="1800" dirty="0">
                <a:solidFill>
                  <a:srgbClr val="000000"/>
                </a:solidFill>
                <a:effectLst/>
                <a:latin typeface="+mj-lt"/>
              </a:rPr>
              <a:t>Session 4                   23/2                              23/2 (Tues) </a:t>
            </a:r>
            <a:endParaRPr lang="en-GB" sz="1800" dirty="0">
              <a:solidFill>
                <a:srgbClr val="000000"/>
              </a:solidFill>
              <a:effectLst/>
              <a:latin typeface="+mj-lt"/>
            </a:endParaRPr>
          </a:p>
          <a:p>
            <a:pPr rtl="0"/>
            <a:r>
              <a:rPr lang="en-GB" sz="1800" dirty="0">
                <a:solidFill>
                  <a:srgbClr val="000000"/>
                </a:solidFill>
                <a:effectLst/>
                <a:latin typeface="+mj-lt"/>
              </a:rPr>
              <a:t>Session 5              18/3 (Thurs)                           18/3 </a:t>
            </a:r>
            <a:endParaRPr lang="en-GB" sz="1800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 attendance </a:t>
            </a:r>
            <a:br>
              <a:rPr lang="en-GB" altLang="en-US" dirty="0"/>
            </a:br>
            <a:r>
              <a:rPr lang="en-GB" altLang="en-US" dirty="0"/>
              <a:t>(and SUMDE payment)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put your name and practice code in the chat!</a:t>
            </a:r>
            <a:endParaRPr lang="en-GB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to Family Medicine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0825" y="2132856"/>
            <a:ext cx="7689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Year 1 – the Family Attachment Scheme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Year 2 – General Practice Experience </a:t>
            </a:r>
            <a:endParaRPr lang="en-GB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192" y="1689903"/>
            <a:ext cx="7267596" cy="33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 housekeeping </a:t>
            </a:r>
            <a:endParaRPr lang="en-GB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2 – General Practice Experience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1 – Family Attachment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Technical Support </a:t>
            </a: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“ok, but how will I 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actually do that?”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  <a:endParaRPr lang="en-GB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Housekeeping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493134"/>
            <a:ext cx="6407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Tutor resources</a:t>
            </a:r>
            <a:endParaRPr lang="en-GB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Case Based Learning</a:t>
            </a:r>
            <a:endParaRPr lang="en-GB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Student attendance </a:t>
            </a:r>
            <a:endParaRPr lang="en-GB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</a:rPr>
              <a:t>Challenges (other than the elephants in the room!)  </a:t>
            </a:r>
            <a:endParaRPr lang="en-GB" sz="3200" dirty="0">
              <a:latin typeface="+mj-lt"/>
            </a:endParaRPr>
          </a:p>
          <a:p>
            <a:r>
              <a:rPr lang="en-GB" dirty="0"/>
              <a:t>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Tutor’s Guide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2058849"/>
            <a:ext cx="57606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Black" panose="020B0A04020102020204" pitchFamily="34" charset="0"/>
              </a:rPr>
              <a:t>Introduction to Family Medicine</a:t>
            </a:r>
            <a:endParaRPr lang="en-GB" sz="2400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A course for first and second year medical students</a:t>
            </a:r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 </a:t>
            </a:r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Year 1: The Family Attachment Scheme</a:t>
            </a:r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Year 2:  General Practice Experience</a:t>
            </a:r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 </a:t>
            </a:r>
            <a:endParaRPr lang="en-GB" dirty="0"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Tutor Guide 2020-21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Portal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010"/>
            <a:ext cx="7236296" cy="52634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 to the Portal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1844824"/>
            <a:ext cx="5760640" cy="331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4" name="Picture 1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6840760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 attendance </a:t>
            </a:r>
            <a:br>
              <a:rPr lang="en-GB" altLang="en-US" dirty="0"/>
            </a:br>
            <a:r>
              <a:rPr lang="en-GB" altLang="en-US" dirty="0"/>
              <a:t>(and SUMDE payment)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put your name and practice code in the chat!</a:t>
            </a:r>
            <a:endParaRPr lang="en-GB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044" y="339510"/>
            <a:ext cx="6407150" cy="711200"/>
          </a:xfrm>
        </p:spPr>
        <p:txBody>
          <a:bodyPr/>
          <a:lstStyle/>
          <a:p>
            <a:r>
              <a:rPr lang="en-US" altLang="en-US" sz="3200" dirty="0"/>
              <a:t>https://www.med.qub.ac.uk/wp-gp/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1844824"/>
            <a:ext cx="5760640" cy="331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692" y="1239126"/>
            <a:ext cx="6895278" cy="50793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C25 roll out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48965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Phases – Foundation Y1-2, Immersion  Y3-4 / Preparation Y5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Vertical Themes – GCAT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Integrated systems based teaching year 1+2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New quality improvement project year 4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Case based learning year 1-4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Longitudinal clerkships year 3 and 4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More time in general practice – 25% 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Assessment – Progress testing</a:t>
            </a: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pic>
        <p:nvPicPr>
          <p:cNvPr id="7" name="Picture Placeholder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1667"/>
          <a:stretch>
            <a:fillRect/>
          </a:stretch>
        </p:blipFill>
        <p:spPr bwMode="auto">
          <a:xfrm>
            <a:off x="5940152" y="971550"/>
            <a:ext cx="2965788" cy="540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CC0000"/>
                </a:solidFill>
              </a:rPr>
              <a:t>Years 1 and 2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0825" y="1628800"/>
            <a:ext cx="69854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Integrated </a:t>
            </a:r>
            <a:r>
              <a:rPr lang="en-GB" sz="2400"/>
              <a:t>systems based teaching – biomedical, behavioural, public health, clinical science</a:t>
            </a:r>
            <a:endParaRPr lang="en-GB" sz="2400"/>
          </a:p>
          <a:p>
            <a:r>
              <a:rPr lang="en-GB" sz="2400"/>
              <a:t>Foundations module </a:t>
            </a:r>
            <a:endParaRPr lang="en-GB" sz="2400"/>
          </a:p>
          <a:p>
            <a:r>
              <a:rPr lang="en-GB" sz="2400"/>
              <a:t>5 systems modules:</a:t>
            </a:r>
            <a:endParaRPr lang="en-GB" sz="2400"/>
          </a:p>
          <a:p>
            <a:pPr lvl="1"/>
            <a:r>
              <a:rPr lang="en-GB"/>
              <a:t>Cardiovascular / Respiratory / Haematology</a:t>
            </a:r>
            <a:endParaRPr lang="en-GB"/>
          </a:p>
          <a:p>
            <a:pPr lvl="1"/>
            <a:r>
              <a:rPr lang="en-GB"/>
              <a:t>Musculoskeletal 1 </a:t>
            </a:r>
            <a:endParaRPr lang="en-GB"/>
          </a:p>
          <a:p>
            <a:pPr lvl="1"/>
            <a:r>
              <a:rPr lang="en-GB"/>
              <a:t>Gastrointestinal / Renal / Endocrine / Reproductive</a:t>
            </a:r>
            <a:endParaRPr lang="en-GB"/>
          </a:p>
          <a:p>
            <a:pPr lvl="1"/>
            <a:r>
              <a:rPr lang="en-GB"/>
              <a:t>Neurological (includes mental health)</a:t>
            </a:r>
            <a:endParaRPr lang="en-GB"/>
          </a:p>
          <a:p>
            <a:pPr lvl="1"/>
            <a:r>
              <a:rPr lang="en-GB"/>
              <a:t>Musculoskeletal 2 (includes skin)</a:t>
            </a:r>
            <a:endParaRPr lang="en-GB"/>
          </a:p>
          <a:p>
            <a:r>
              <a:rPr lang="en-GB" sz="2400"/>
              <a:t>Retain cadaveric dissection and early clinical contact / FAMILY ATTACHMENT</a:t>
            </a:r>
            <a:endParaRPr lang="en-GB" sz="2400"/>
          </a:p>
          <a:p>
            <a:r>
              <a:rPr lang="en-GB" sz="2400"/>
              <a:t>Case-based learning</a:t>
            </a:r>
            <a:endParaRPr lang="en-GB" sz="2400"/>
          </a:p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based learning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493134"/>
            <a:ext cx="64071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+mj-lt"/>
              </a:rPr>
              <a:t>Their patient/family is their: </a:t>
            </a:r>
            <a:endParaRPr lang="en-GB" sz="3200" dirty="0">
              <a:latin typeface="+mj-lt"/>
            </a:endParaRPr>
          </a:p>
          <a:p>
            <a:endParaRPr lang="en-GB" sz="3200" dirty="0">
              <a:latin typeface="+mj-lt"/>
            </a:endParaRPr>
          </a:p>
          <a:p>
            <a:pPr algn="ctr"/>
            <a:r>
              <a:rPr lang="en-GB" sz="3200" i="1" dirty="0">
                <a:latin typeface="+mj-lt"/>
              </a:rPr>
              <a:t>Real world, unique case </a:t>
            </a:r>
            <a:endParaRPr lang="en-GB" sz="3200" i="1" dirty="0">
              <a:latin typeface="+mj-lt"/>
            </a:endParaRPr>
          </a:p>
          <a:p>
            <a:r>
              <a:rPr lang="en-GB" sz="3200" dirty="0">
                <a:latin typeface="+mj-lt"/>
              </a:rPr>
              <a:t>	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attendance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493134"/>
            <a:ext cx="6407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+mj-lt"/>
              </a:rPr>
              <a:t>100% expected – if not let us know</a:t>
            </a:r>
            <a:endParaRPr lang="en-GB" sz="3200" b="0" i="0" dirty="0">
              <a:effectLst/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+mj-lt"/>
              </a:rPr>
              <a:t>Repeating student also 100% (do </a:t>
            </a:r>
            <a:r>
              <a:rPr lang="en-GB" sz="3200" b="0" i="1" dirty="0">
                <a:effectLst/>
                <a:latin typeface="+mj-lt"/>
              </a:rPr>
              <a:t>not</a:t>
            </a:r>
            <a:r>
              <a:rPr lang="en-GB" sz="3200" b="0" dirty="0">
                <a:effectLst/>
                <a:latin typeface="+mj-lt"/>
              </a:rPr>
              <a:t> have to repeat assessments) </a:t>
            </a:r>
            <a:r>
              <a:rPr lang="en-GB" b="0" i="0" dirty="0">
                <a:effectLst/>
                <a:latin typeface="+mj-lt"/>
              </a:rPr>
              <a:t> </a:t>
            </a:r>
            <a:endParaRPr lang="en-US" b="0" i="0" dirty="0">
              <a:effectLst/>
              <a:latin typeface="+mj-lt"/>
            </a:endParaRPr>
          </a:p>
          <a:p>
            <a:r>
              <a:rPr lang="en-GB" dirty="0"/>
              <a:t>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…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493134"/>
            <a:ext cx="6407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+mj-lt"/>
              </a:rPr>
              <a:t>Rogue dates in Y2</a:t>
            </a:r>
            <a:endParaRPr lang="en-US" sz="3200" b="0" i="0" dirty="0">
              <a:effectLst/>
              <a:latin typeface="+mj-lt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Student numbers </a:t>
            </a:r>
            <a:endParaRPr lang="en-US" sz="3200" dirty="0">
              <a:latin typeface="+mj-lt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+mj-lt"/>
              </a:rPr>
              <a:t>No student feedback this year    </a:t>
            </a:r>
            <a:endParaRPr lang="en-US" sz="3200" b="0" i="0" dirty="0">
              <a:effectLst/>
              <a:latin typeface="+mj-lt"/>
            </a:endParaRPr>
          </a:p>
          <a:p>
            <a:r>
              <a:rPr lang="en-GB" dirty="0"/>
              <a:t> 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 attendance </a:t>
            </a:r>
            <a:br>
              <a:rPr lang="en-GB" altLang="en-US" dirty="0"/>
            </a:br>
            <a:r>
              <a:rPr lang="en-GB" altLang="en-US" dirty="0"/>
              <a:t>(and SUMDE payment)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put your name and practice code in the chat!</a:t>
            </a:r>
            <a:endParaRPr lang="en-GB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192" y="1689903"/>
            <a:ext cx="7267596" cy="33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 housekeeping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2 – General Practice Experience </a:t>
            </a:r>
            <a:endParaRPr lang="en-GB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1 – Family Attachment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Technical Support </a:t>
            </a: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“ok, but how will I 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actually do that?”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  <a:endParaRPr lang="en-GB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– General Practice Experience 19/20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988840"/>
            <a:ext cx="62646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5 tutorials in practice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Session 1 – Introduction and video 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Session 5 – Round up and Assessment </a:t>
            </a:r>
            <a:endParaRPr lang="en-GB" sz="2400" dirty="0"/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Assessed on 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Individual contribution to tutorials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Quality of log book entries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Quality of end course presentation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– General Practice Experience 20/21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988840"/>
            <a:ext cx="62646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4 tutorials </a:t>
            </a:r>
            <a:r>
              <a:rPr lang="en-GB" sz="2400" b="1" dirty="0"/>
              <a:t>over VC </a:t>
            </a:r>
            <a:r>
              <a:rPr lang="en-GB" sz="2400" dirty="0"/>
              <a:t>(see tutor’s guide)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Session 1 – QUB Introduction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Session 5 – Round up and Assessment </a:t>
            </a:r>
            <a:endParaRPr lang="en-GB" sz="2400" dirty="0"/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Assessed on 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Individual Contribution to tutorials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NO</a:t>
            </a:r>
            <a:r>
              <a:rPr lang="en-GB" sz="2400" dirty="0"/>
              <a:t> log book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Quality of end course presentation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2" y="1556792"/>
            <a:ext cx="468052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Assessment Sheet (session 5)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5576" y="1556792"/>
            <a:ext cx="6264696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74" y="1339850"/>
            <a:ext cx="45434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– General Practice Experience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Sessions 2, 3 and 4 in 19/20</a:t>
            </a:r>
            <a:endParaRPr lang="en-GB" sz="2400" u="sng" dirty="0"/>
          </a:p>
          <a:p>
            <a:r>
              <a:rPr lang="en-GB" sz="2400" dirty="0"/>
              <a:t>Sitting in with the GP</a:t>
            </a:r>
            <a:endParaRPr lang="en-GB" sz="2400" dirty="0"/>
          </a:p>
          <a:p>
            <a:r>
              <a:rPr lang="en-GB" sz="2400" dirty="0"/>
              <a:t>Student consulting</a:t>
            </a:r>
            <a:endParaRPr lang="en-GB" sz="2400" dirty="0"/>
          </a:p>
          <a:p>
            <a:r>
              <a:rPr lang="en-GB" sz="2400" dirty="0"/>
              <a:t>Sitting in with a Practice Nurse </a:t>
            </a:r>
            <a:endParaRPr lang="en-GB" sz="2400" dirty="0"/>
          </a:p>
          <a:p>
            <a:r>
              <a:rPr lang="en-GB" sz="2400" dirty="0"/>
              <a:t>Sitting in with a Practice Pharmacist</a:t>
            </a:r>
            <a:br>
              <a:rPr lang="en-GB" sz="2400" dirty="0"/>
            </a:br>
            <a:r>
              <a:rPr lang="en-GB" sz="2400" dirty="0"/>
              <a:t>Talk to a CBT therapist</a:t>
            </a:r>
            <a:endParaRPr lang="en-GB" sz="2400" dirty="0"/>
          </a:p>
          <a:p>
            <a:r>
              <a:rPr lang="en-GB" sz="2400" dirty="0"/>
              <a:t>Spend time at reception </a:t>
            </a:r>
            <a:endParaRPr lang="en-GB" sz="2400" dirty="0"/>
          </a:p>
          <a:p>
            <a:pPr lvl="0"/>
            <a:r>
              <a:rPr lang="en-GB" sz="2400" dirty="0"/>
              <a:t>Speak to the Practice Manager </a:t>
            </a:r>
            <a:endParaRPr lang="en-GB" sz="2400" dirty="0"/>
          </a:p>
          <a:p>
            <a:pPr lvl="0"/>
            <a:r>
              <a:rPr lang="en-GB" sz="2400" dirty="0"/>
              <a:t>Expert patient </a:t>
            </a:r>
            <a:endParaRPr lang="en-GB" sz="2400" dirty="0"/>
          </a:p>
          <a:p>
            <a:r>
              <a:rPr lang="en-GB" sz="2400" dirty="0"/>
              <a:t>Reconnecting with families (where possible)</a:t>
            </a:r>
            <a:endParaRPr lang="en-GB" sz="2400" dirty="0"/>
          </a:p>
          <a:p>
            <a:r>
              <a:rPr lang="en-GB" sz="2400" dirty="0"/>
              <a:t> </a:t>
            </a:r>
            <a:endParaRPr lang="en-GB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– General Practice Experience Tutorial 2-4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4871" y="1805651"/>
            <a:ext cx="6030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Modes of consultation </a:t>
            </a:r>
            <a:endParaRPr lang="en-GB" sz="3200" dirty="0"/>
          </a:p>
          <a:p>
            <a:r>
              <a:rPr lang="en-GB" sz="3200" dirty="0"/>
              <a:t>The MDT in Primary Care</a:t>
            </a:r>
            <a:endParaRPr lang="en-GB" sz="3200" dirty="0"/>
          </a:p>
          <a:p>
            <a:r>
              <a:rPr lang="en-GB" sz="3200" dirty="0"/>
              <a:t>The “work” of a Patient </a:t>
            </a:r>
            <a:endParaRPr lang="en-GB" sz="3200" dirty="0"/>
          </a:p>
          <a:p>
            <a:endParaRPr lang="en-GB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– General Practice Experience Tutorial 2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4871" y="1805651"/>
            <a:ext cx="60304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Modes of consultation</a:t>
            </a:r>
            <a:endParaRPr lang="en-GB" sz="32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Aim of Session 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Background 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Brainstorm the different modes of consultation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Consider each in turn 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F2F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Telephone (triage v consult)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Video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Advantages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Pitfalls 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Who might struggle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Safety netting 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libri" panose="020F0502020204030204" pitchFamily="34" charset="0"/>
              </a:rPr>
              <a:t>Zoom FA?</a:t>
            </a:r>
            <a:endParaRPr lang="en-US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Revisit Aim </a:t>
            </a:r>
            <a:r>
              <a:rPr lang="en-US" sz="1800" b="0" i="0" dirty="0">
                <a:effectLst/>
                <a:latin typeface="Calibri" panose="020F0502020204030204" pitchFamily="34" charset="0"/>
              </a:rPr>
              <a:t> </a:t>
            </a:r>
            <a:endParaRPr lang="en-GB" sz="3200" dirty="0"/>
          </a:p>
          <a:p>
            <a:endParaRPr lang="en-GB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– General Practice Experience Tutorial 3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332" y="1736203"/>
            <a:ext cx="6552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MDT in Primary Care</a:t>
            </a:r>
            <a:endParaRPr lang="en-GB" sz="32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Aim of Session  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Background 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Brainstorming the MDT 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Clinical  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Admin/Managerial 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The wider team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MDT initiative  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effectLst/>
                <a:latin typeface="Calibri" panose="020F0502020204030204" pitchFamily="34" charset="0"/>
              </a:rPr>
              <a:t>Revisit aim</a:t>
            </a:r>
            <a:endParaRPr lang="en-GB" sz="1800" b="0" i="0" dirty="0"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– General Practice Experience Tutorial 4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1170" y="1770927"/>
            <a:ext cx="58452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work of a “Patient” 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Part 1 – challenge the students to think about what a patient has to do to manage their health 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Part 2 – hear about this “work” directly from a patient </a:t>
            </a:r>
            <a:endParaRPr lang="en-GB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 attendance </a:t>
            </a:r>
            <a:br>
              <a:rPr lang="en-GB" altLang="en-US" dirty="0"/>
            </a:br>
            <a:r>
              <a:rPr lang="en-GB" altLang="en-US" dirty="0"/>
              <a:t>(and SUMDE payment)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put your name and practice code in the chat!</a:t>
            </a:r>
            <a:endParaRPr lang="en-GB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192" y="1689903"/>
            <a:ext cx="7267596" cy="33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 housekeeping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2 – General Practice Experience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1 – Family Attachment </a:t>
            </a:r>
            <a:endParaRPr lang="en-GB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Technical Support </a:t>
            </a: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“ok, but how will I 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actually do that?”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  <a:endParaRPr lang="en-GB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– Family Attachment 19/20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59046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5 tutorials in practice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Visits to patients/families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Assessment – joint portfolio with individual reflective piece </a:t>
            </a: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– Family Attachment 20/21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590465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5 tutorials over VC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“Contacts” with patients/families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Assessment – joint portfolio with individual reflective piece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Main differences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Choosing patient/families (numbers)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Video conferencing (later) 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First “contact” (later)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?Tour of practice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Video on portal to show students 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Patient notes </a:t>
            </a: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dirty="0"/>
          </a:p>
        </p:txBody>
      </p:sp>
      <p:pic>
        <p:nvPicPr>
          <p:cNvPr id="4" name="Picture 3" descr="A picture containing shir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 – Family Attachment 20/21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590465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Choosing patients/families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Need to be able to use VC (or be aided) </a:t>
            </a:r>
            <a:r>
              <a:rPr lang="en-GB" sz="2000" i="1" dirty="0"/>
              <a:t>think when you contact a patient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Happy to be contacted independent of you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Happy to give over their email and their phone number for backup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Available on date of second tutorial for introduction (then 2+ times to be agreed with the students)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Neven chosen due to their “disease” anyway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First tutorial October, second November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Assurance re security of Zoom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Group size can be bigger if needed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Suggest adding repeating student to an existing duo or trio </a:t>
            </a:r>
            <a:endParaRPr lang="en-GB" sz="20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528392" cy="5845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 attendance </a:t>
            </a:r>
            <a:br>
              <a:rPr lang="en-GB" altLang="en-US" dirty="0"/>
            </a:br>
            <a:r>
              <a:rPr lang="en-GB" altLang="en-US" dirty="0"/>
              <a:t>(and SUMDE payment)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put your name and practice code in the chat!</a:t>
            </a:r>
            <a:endParaRPr lang="en-GB" sz="4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192" y="1689903"/>
            <a:ext cx="7267596" cy="33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 housekeeping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2 – General Practice Experience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1 – Family Attachment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Technical Support </a:t>
            </a:r>
            <a:r>
              <a:rPr lang="en-GB" sz="2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“ok, but how will I </a:t>
            </a:r>
            <a:endParaRPr lang="en-GB" sz="28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actually do that?”</a:t>
            </a:r>
            <a:endParaRPr lang="en-GB" sz="2800" b="1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  <a:endParaRPr lang="en-GB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aspects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34319" y="1423686"/>
            <a:ext cx="60651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For both Y1 and Y2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Zoom licenses/web cams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Need to set up the 5 tutorials for each year and send the link to your student group in advance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will provide support if needed for this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VC resources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pic>
        <p:nvPicPr>
          <p:cNvPr id="5" name="Picture 4" descr="A screenshot of a cell phon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54" y="971550"/>
            <a:ext cx="4499312" cy="516230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contact (Y1)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16690" y="1307939"/>
            <a:ext cx="6910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Probably even more necessary this year to personally introduce the students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Address with students at the end of Tutorial 1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Students to set up all patient meetings including the intro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Give them the time and the patient’s email address at tutorial 1 (next slide) for them to set up in advance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All detailed in the study guide</a:t>
            </a:r>
            <a:endParaRPr lang="en-GB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Suggested format Tutorial 2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06054" y="971550"/>
            <a:ext cx="69795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equivalent of the door step intro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2pm all group tutorial (already set up by tutor)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2-230 preparing the students, all leave at 230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240pm intro for student group 1, patient A and tutor – tutor leaves after 5 min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3pm intro for student </a:t>
            </a:r>
            <a:r>
              <a:rPr lang="en-GB" sz="2400"/>
              <a:t>group 2, patient B </a:t>
            </a:r>
            <a:r>
              <a:rPr lang="en-GB" sz="2400" dirty="0"/>
              <a:t>and tutor – tutor leaves after 5 mins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320pm - intro for student group 3, patient C and tutor – tutor leaves after 5 mins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345pm – students and tutor reconvene on original link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During this meet – students and patients plan next contact (not with tutor)</a:t>
            </a:r>
            <a:endParaRPr lang="en-GB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Feedback from students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 to Family Medicine</a:t>
            </a:r>
            <a:endParaRPr lang="en-US" altLang="en-US"/>
          </a:p>
        </p:txBody>
      </p:sp>
      <p:sp>
        <p:nvSpPr>
          <p:cNvPr id="5" name="Cloud Callout 4"/>
          <p:cNvSpPr/>
          <p:nvPr/>
        </p:nvSpPr>
        <p:spPr>
          <a:xfrm>
            <a:off x="2411760" y="1916832"/>
            <a:ext cx="4104456" cy="288032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59832" y="256490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/>
              <a:t>Helped me focus on patients as people </a:t>
            </a:r>
            <a:endParaRPr lang="en-GB" sz="2400" i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 attendance </a:t>
            </a:r>
            <a:br>
              <a:rPr lang="en-GB" altLang="en-US" dirty="0"/>
            </a:br>
            <a:r>
              <a:rPr lang="en-GB" altLang="en-US" dirty="0"/>
              <a:t>(and SUMDE payment)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put your name and practice code in the chat!</a:t>
            </a:r>
            <a:endParaRPr lang="en-GB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 attendance </a:t>
            </a:r>
            <a:br>
              <a:rPr lang="en-GB" altLang="en-US" dirty="0"/>
            </a:br>
            <a:r>
              <a:rPr lang="en-GB" altLang="en-US" dirty="0"/>
              <a:t>(and SUMDE payment)</a:t>
            </a: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4871" y="2129742"/>
            <a:ext cx="620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Please put your name and practice code in the chat!</a:t>
            </a:r>
            <a:endParaRPr lang="en-GB" sz="4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CC99"/>
                </a:solidFill>
              </a:rPr>
              <a:t>Introduction to Family Medicine</a:t>
            </a:r>
            <a:endParaRPr lang="en-US" altLang="en-US" sz="1400">
              <a:solidFill>
                <a:srgbClr val="FFCC99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Introduction to Family Medicine</a:t>
            </a:r>
            <a:endParaRPr lang="en-US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3255" y="3428999"/>
            <a:ext cx="6400800" cy="2816225"/>
          </a:xfrm>
        </p:spPr>
        <p:txBody>
          <a:bodyPr/>
          <a:lstStyle/>
          <a:p>
            <a:pPr eaLnBrk="1" hangingPunct="1"/>
            <a:r>
              <a:rPr lang="en-GB" altLang="en-US" dirty="0"/>
              <a:t>Final Remarks + Thanks!</a:t>
            </a:r>
            <a:endParaRPr lang="en-GB" altLang="en-US" dirty="0"/>
          </a:p>
          <a:p>
            <a:pPr eaLnBrk="1" hangingPunct="1"/>
            <a:r>
              <a:rPr lang="en-GB" altLang="en-US" dirty="0"/>
              <a:t>Contact </a:t>
            </a:r>
            <a:r>
              <a:rPr lang="en-GB" altLang="en-US" dirty="0">
                <a:hlinkClick r:id="rId1"/>
              </a:rPr>
              <a:t>g.kearney@qub.ac.uk</a:t>
            </a:r>
            <a:endParaRPr lang="en-GB" altLang="en-US" dirty="0"/>
          </a:p>
          <a:p>
            <a:pPr eaLnBrk="1" hangingPunct="1"/>
            <a:r>
              <a:rPr lang="en-GB" altLang="en-US" dirty="0">
                <a:hlinkClick r:id="rId2"/>
              </a:rPr>
              <a:t>gpadmin.@qub.ac.uk</a:t>
            </a:r>
            <a:endParaRPr lang="en-GB" altLang="en-US" dirty="0"/>
          </a:p>
          <a:p>
            <a:pPr eaLnBrk="1" hangingPunct="1"/>
            <a:r>
              <a:rPr lang="en-US" altLang="en-US"/>
              <a:t>https</a:t>
            </a:r>
            <a:r>
              <a:rPr lang="en-US" altLang="en-US" dirty="0"/>
              <a:t>://www.med.qub.ac.uk/wp-gp/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192" y="1689903"/>
            <a:ext cx="7267596" cy="33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 housekeeping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2 – General Practice Experience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Year 1 – Family Attachment 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Technical Support </a:t>
            </a: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“ok, but how will I 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actually do that?”</a:t>
            </a:r>
            <a:endParaRPr lang="en-GB" sz="2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Agenda</a:t>
            </a:r>
            <a:endParaRPr lang="en-GB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GMC feedback during </a:t>
            </a:r>
            <a:br>
              <a:rPr lang="en-GB"/>
            </a:br>
            <a:r>
              <a:rPr lang="en-GB"/>
              <a:t>QUB visit 2017 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+mj-lt"/>
              </a:rPr>
              <a:t>Introduction to Family Medicine</a:t>
            </a:r>
            <a:endParaRPr lang="en-US" altLang="en-US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132856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latin typeface="+mj-lt"/>
              </a:rPr>
              <a:t>“Students from all year groups praised the early clinical contact they received, particularly citing the Family Attachment.” </a:t>
            </a:r>
            <a:endParaRPr lang="en-GB" sz="320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 </a:t>
            </a:r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5119" y="615950"/>
            <a:ext cx="4173762" cy="55674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981075"/>
            <a:ext cx="8351838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 </a:t>
            </a:r>
            <a:endParaRPr lang="en-GB" altLang="en-US" dirty="0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80" y="714736"/>
            <a:ext cx="5686182" cy="5428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8787</Words>
  <Application>WPS Presentation</Application>
  <PresentationFormat>On-screen Show (4:3)</PresentationFormat>
  <Paragraphs>468</Paragraphs>
  <Slides>50</Slides>
  <Notes>48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50</vt:i4>
      </vt:variant>
    </vt:vector>
  </HeadingPairs>
  <TitlesOfParts>
    <vt:vector size="72" baseType="lpstr">
      <vt:lpstr>Arial</vt:lpstr>
      <vt:lpstr>SimSun</vt:lpstr>
      <vt:lpstr>Wingdings</vt:lpstr>
      <vt:lpstr>Calibri</vt:lpstr>
      <vt:lpstr>Times New Roman</vt:lpstr>
      <vt:lpstr>Calibri</vt:lpstr>
      <vt:lpstr>Microsoft YaHei</vt:lpstr>
      <vt:lpstr>Arial Unicode MS</vt:lpstr>
      <vt:lpstr>Arial Black</vt:lpstr>
      <vt:lpstr>Default Design</vt:lpstr>
      <vt:lpstr>XaraX.Document</vt:lpstr>
      <vt:lpstr>XaraX.Document</vt:lpstr>
      <vt:lpstr>XaraX.Document</vt:lpstr>
      <vt:lpstr>XaraX.Document</vt:lpstr>
      <vt:lpstr>XaraX.Document</vt:lpstr>
      <vt:lpstr>XaraX.Document</vt:lpstr>
      <vt:lpstr>XaraX.Document</vt:lpstr>
      <vt:lpstr>XaraX.Document</vt:lpstr>
      <vt:lpstr>XaraX.Document</vt:lpstr>
      <vt:lpstr>XaraX.Document</vt:lpstr>
      <vt:lpstr>XaraX.Document</vt:lpstr>
      <vt:lpstr>XaraX.Document</vt:lpstr>
      <vt:lpstr>Introduction to Family Medicine</vt:lpstr>
      <vt:lpstr>For attendance  (and SUMDE payment)</vt:lpstr>
      <vt:lpstr>PowerPoint 演示文稿</vt:lpstr>
      <vt:lpstr>PowerPoint 演示文稿</vt:lpstr>
      <vt:lpstr>For attendance  (and SUMDE payment)</vt:lpstr>
      <vt:lpstr>Agenda</vt:lpstr>
      <vt:lpstr>GMC feedback during  QUB visit 2017 </vt:lpstr>
      <vt:lpstr> </vt:lpstr>
      <vt:lpstr> </vt:lpstr>
      <vt:lpstr> </vt:lpstr>
      <vt:lpstr>Year 1 dates </vt:lpstr>
      <vt:lpstr>Year 2 dates </vt:lpstr>
      <vt:lpstr>For attendance  (and SUMDE payment)</vt:lpstr>
      <vt:lpstr>Introduction to Family Medicine </vt:lpstr>
      <vt:lpstr>Agenda</vt:lpstr>
      <vt:lpstr>General Housekeeping</vt:lpstr>
      <vt:lpstr>Tutor’s Guide </vt:lpstr>
      <vt:lpstr>Portal </vt:lpstr>
      <vt:lpstr>Access to the Portal</vt:lpstr>
      <vt:lpstr>https://www.med.qub.ac.uk/wp-gp/</vt:lpstr>
      <vt:lpstr>C25 roll out </vt:lpstr>
      <vt:lpstr>Years 1 and 2</vt:lpstr>
      <vt:lpstr>Case based learning </vt:lpstr>
      <vt:lpstr>Student attendance </vt:lpstr>
      <vt:lpstr>Challenges … </vt:lpstr>
      <vt:lpstr>For attendance  (and SUMDE payment)</vt:lpstr>
      <vt:lpstr>Agenda</vt:lpstr>
      <vt:lpstr>Year 2 – General Practice Experience 19/20</vt:lpstr>
      <vt:lpstr>Year 2 – General Practice Experience 20/21</vt:lpstr>
      <vt:lpstr>Student Assessment Sheet (session 5) </vt:lpstr>
      <vt:lpstr>Year 2 – General Practice Experience</vt:lpstr>
      <vt:lpstr>Year 2 – General Practice Experience Tutorial 2-4 </vt:lpstr>
      <vt:lpstr>Year 2 – General Practice Experience Tutorial 2 </vt:lpstr>
      <vt:lpstr>Year 2 – General Practice Experience Tutorial 3</vt:lpstr>
      <vt:lpstr>Year 2 – General Practice Experience Tutorial 4</vt:lpstr>
      <vt:lpstr>For attendance  (and SUMDE payment)</vt:lpstr>
      <vt:lpstr>Agenda</vt:lpstr>
      <vt:lpstr>Year 1 – Family Attachment 19/20</vt:lpstr>
      <vt:lpstr>Year 1 – Family Attachment 20/21</vt:lpstr>
      <vt:lpstr>Year 1 – Family Attachment 20/21</vt:lpstr>
      <vt:lpstr>PowerPoint 演示文稿</vt:lpstr>
      <vt:lpstr>For attendance  (and SUMDE payment)</vt:lpstr>
      <vt:lpstr>Agenda</vt:lpstr>
      <vt:lpstr>Technical aspects</vt:lpstr>
      <vt:lpstr>VC resources</vt:lpstr>
      <vt:lpstr>Family contact (Y1)</vt:lpstr>
      <vt:lpstr>Suggested format Tutorial 2</vt:lpstr>
      <vt:lpstr>Feedback from students </vt:lpstr>
      <vt:lpstr>For attendance  (and SUMDE payment)</vt:lpstr>
      <vt:lpstr>Introduction to Family Medicine</vt:lpstr>
    </vt:vector>
  </TitlesOfParts>
  <Company>Queen's University Belfast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Attachment Scheme</dc:title>
  <dc:creator>Kieran</dc:creator>
  <cp:lastModifiedBy>andrew</cp:lastModifiedBy>
  <cp:revision>16</cp:revision>
  <cp:lastPrinted>2019-09-18T08:29:00Z</cp:lastPrinted>
  <dcterms:created xsi:type="dcterms:W3CDTF">2007-09-26T08:16:00Z</dcterms:created>
  <dcterms:modified xsi:type="dcterms:W3CDTF">2020-09-11T09:17:21Z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0x01010006406AF6E899A443B088CBB235517035</vt:lpwstr>
  </property>
  <property fmtid="{D5CDD505-2E9C-101B-9397-08002B2CF9AE}" pid="3" name="KSOProductBuildVer">
    <vt:lpwstr>1033-11.2.0.9445</vt:lpwstr>
  </property>
</Properties>
</file>